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1"/>
  </p:notesMasterIdLst>
  <p:sldIdLst>
    <p:sldId id="310" r:id="rId6"/>
    <p:sldId id="307" r:id="rId7"/>
    <p:sldId id="294" r:id="rId8"/>
    <p:sldId id="314" r:id="rId9"/>
    <p:sldId id="315" r:id="rId10"/>
    <p:sldId id="316" r:id="rId11"/>
    <p:sldId id="317" r:id="rId12"/>
    <p:sldId id="318" r:id="rId13"/>
    <p:sldId id="264" r:id="rId14"/>
    <p:sldId id="266" r:id="rId15"/>
    <p:sldId id="265" r:id="rId16"/>
    <p:sldId id="267" r:id="rId17"/>
    <p:sldId id="269" r:id="rId18"/>
    <p:sldId id="270" r:id="rId19"/>
    <p:sldId id="272" r:id="rId20"/>
    <p:sldId id="273" r:id="rId21"/>
    <p:sldId id="274" r:id="rId22"/>
    <p:sldId id="275" r:id="rId23"/>
    <p:sldId id="312" r:id="rId24"/>
    <p:sldId id="313" r:id="rId25"/>
    <p:sldId id="276" r:id="rId26"/>
    <p:sldId id="277" r:id="rId27"/>
    <p:sldId id="278" r:id="rId28"/>
    <p:sldId id="279" r:id="rId29"/>
    <p:sldId id="280" r:id="rId30"/>
    <p:sldId id="281" r:id="rId31"/>
    <p:sldId id="286" r:id="rId32"/>
    <p:sldId id="290" r:id="rId33"/>
    <p:sldId id="291" r:id="rId34"/>
    <p:sldId id="288" r:id="rId35"/>
    <p:sldId id="292" r:id="rId36"/>
    <p:sldId id="293" r:id="rId37"/>
    <p:sldId id="282" r:id="rId38"/>
    <p:sldId id="283" r:id="rId39"/>
    <p:sldId id="284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per, Alexander (HRG-MCDA)" initials="VA(" lastIdx="1" clrIdx="0">
    <p:extLst>
      <p:ext uri="{19B8F6BF-5375-455C-9EA6-DF929625EA0E}">
        <p15:presenceInfo xmlns:p15="http://schemas.microsoft.com/office/powerpoint/2012/main" userId="Vesper, Alexander (HRG-MCD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5401" autoAdjust="0"/>
  </p:normalViewPr>
  <p:slideViewPr>
    <p:cSldViewPr snapToGrid="0">
      <p:cViewPr varScale="1">
        <p:scale>
          <a:sx n="62" d="100"/>
          <a:sy n="62" d="100"/>
        </p:scale>
        <p:origin x="109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7D096-28FC-49C7-9EA4-32D5E92AA6CF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A365-BFE1-4BC3-8F12-463001DDAB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56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0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87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48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730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55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254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16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28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222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ggf</a:t>
            </a:r>
            <a:r>
              <a:rPr lang="en-US" dirty="0" smtClean="0"/>
              <a:t>. </a:t>
            </a:r>
            <a:r>
              <a:rPr lang="en-US" dirty="0" err="1" smtClean="0"/>
              <a:t>Kommt</a:t>
            </a:r>
            <a:r>
              <a:rPr lang="en-US" dirty="0" smtClean="0"/>
              <a:t> ja/nein </a:t>
            </a:r>
            <a:r>
              <a:rPr lang="en-US" dirty="0" err="1" smtClean="0"/>
              <a:t>neben</a:t>
            </a:r>
            <a:r>
              <a:rPr lang="en-US" dirty="0" smtClean="0"/>
              <a:t> Icon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21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01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Wenn</a:t>
            </a:r>
            <a:r>
              <a:rPr lang="en-US" baseline="0" dirty="0" smtClean="0"/>
              <a:t> </a:t>
            </a:r>
            <a:r>
              <a:rPr lang="en-US" dirty="0" smtClean="0"/>
              <a:t>TR-Tel </a:t>
            </a:r>
            <a:r>
              <a:rPr lang="en-US" dirty="0" err="1" smtClean="0"/>
              <a:t>neu</a:t>
            </a:r>
            <a:r>
              <a:rPr lang="en-US" dirty="0" smtClean="0"/>
              <a:t>, </a:t>
            </a:r>
            <a:r>
              <a:rPr lang="en-US" dirty="0" err="1" smtClean="0"/>
              <a:t>neuer</a:t>
            </a:r>
            <a:r>
              <a:rPr lang="en-US" dirty="0" smtClean="0"/>
              <a:t> screenshot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50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9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51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93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26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anpassen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Lieferant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Zeitraum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vorausgefüllt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Zeitraum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angepasst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(REMINDR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kommt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Meldung</a:t>
            </a:r>
            <a:r>
              <a:rPr lang="en-US" baseline="0" dirty="0" smtClean="0"/>
              <a:t> “no data selected”, 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vorausgefüllt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7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Merken</a:t>
            </a:r>
            <a:r>
              <a:rPr lang="en-US" dirty="0" smtClean="0"/>
              <a:t>: </a:t>
            </a:r>
            <a:r>
              <a:rPr lang="en-US" dirty="0" err="1" smtClean="0"/>
              <a:t>neuer</a:t>
            </a:r>
            <a:r>
              <a:rPr lang="en-US" dirty="0" smtClean="0"/>
              <a:t> screenshot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upgedateter</a:t>
            </a:r>
            <a:r>
              <a:rPr lang="en-US" baseline="0" dirty="0" smtClean="0"/>
              <a:t> TR-</a:t>
            </a:r>
            <a:r>
              <a:rPr lang="en-US" baseline="0" dirty="0" err="1" smtClean="0"/>
              <a:t>Nummer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nötig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A365-BFE1-4BC3-8F12-463001DDAB2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55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17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16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7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5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8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7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73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3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75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6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31EF-AF52-4A19-9DBD-E7B23718438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A312-D79F-4429-9702-C87998D34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67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NAU-INBOUND-USA@bshg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bshg@romanmayer-group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AU-INBOUND@bshg.com" TargetMode="External"/><Relationship Id="rId5" Type="http://schemas.openxmlformats.org/officeDocument/2006/relationships/hyperlink" Target="mailto:bsh-belog@rieck-logistik.de" TargetMode="External"/><Relationship Id="rId10" Type="http://schemas.openxmlformats.org/officeDocument/2006/relationships/hyperlink" Target="mailto:NAU-INBOUND-INDIEN@bshg.com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NAU-INBOUNd-CHINA@bshg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232"/>
            <a:ext cx="9159555" cy="686281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" y="155517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Training documents</a:t>
            </a:r>
            <a:endParaRPr lang="en-GB" sz="4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14" y="283487"/>
            <a:ext cx="2123810" cy="87619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cxnSp>
        <p:nvCxnSpPr>
          <p:cNvPr id="11" name="Gerader Verbinder 10"/>
          <p:cNvCxnSpPr/>
          <p:nvPr/>
        </p:nvCxnSpPr>
        <p:spPr>
          <a:xfrm>
            <a:off x="1416772" y="2701013"/>
            <a:ext cx="93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tertitel 2"/>
          <p:cNvSpPr txBox="1">
            <a:spLocks/>
          </p:cNvSpPr>
          <p:nvPr/>
        </p:nvSpPr>
        <p:spPr>
          <a:xfrm>
            <a:off x="3133694" y="3201991"/>
            <a:ext cx="5797656" cy="84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OCP – “Transport &amp; Shipping notification” </a:t>
            </a:r>
            <a:endParaRPr lang="en-US" sz="24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91" y="4415596"/>
            <a:ext cx="2889410" cy="21002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9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819"/>
            <a:ext cx="9159555" cy="68628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19313" y="704798"/>
            <a:ext cx="767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Fill all 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 lined </a:t>
            </a:r>
            <a:r>
              <a:rPr lang="en-GB" dirty="0" smtClean="0">
                <a:solidFill>
                  <a:srgbClr val="FF0000"/>
                </a:solidFill>
              </a:rPr>
              <a:t>boxes</a:t>
            </a:r>
            <a:r>
              <a:rPr lang="en-GB" dirty="0" smtClean="0"/>
              <a:t>, click on „</a:t>
            </a:r>
            <a:r>
              <a:rPr lang="en-GB" dirty="0" smtClean="0">
                <a:solidFill>
                  <a:srgbClr val="FF0000"/>
                </a:solidFill>
              </a:rPr>
              <a:t>Go</a:t>
            </a:r>
            <a:r>
              <a:rPr lang="en-GB" dirty="0" smtClean="0"/>
              <a:t>“ – all placed loadings within the selected time range will be shown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>2</a:t>
            </a:r>
            <a:endParaRPr lang="de-DE" sz="2000" dirty="0"/>
          </a:p>
        </p:txBody>
      </p:sp>
      <p:cxnSp>
        <p:nvCxnSpPr>
          <p:cNvPr id="11" name="Gerader Verbinder 10"/>
          <p:cNvCxnSpPr>
            <a:stCxn id="10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1909351" y="2033809"/>
            <a:ext cx="8381071" cy="44013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31" y="2053905"/>
            <a:ext cx="8373292" cy="4381257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2028879" y="2810164"/>
            <a:ext cx="1938336" cy="4238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5606979" y="2810160"/>
            <a:ext cx="1810703" cy="4238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7425462" y="2810160"/>
            <a:ext cx="1938336" cy="4238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239" y="3139558"/>
            <a:ext cx="226004" cy="25954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931" y="3146954"/>
            <a:ext cx="226004" cy="25954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165" y="3152258"/>
            <a:ext cx="226004" cy="25954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565" y="3164958"/>
            <a:ext cx="226004" cy="259540"/>
          </a:xfrm>
          <a:prstGeom prst="rect">
            <a:avLst/>
          </a:prstGeom>
        </p:spPr>
      </p:pic>
      <p:sp>
        <p:nvSpPr>
          <p:cNvPr id="35" name="Rechteck 34"/>
          <p:cNvSpPr/>
          <p:nvPr/>
        </p:nvSpPr>
        <p:spPr>
          <a:xfrm>
            <a:off x="9747865" y="2810159"/>
            <a:ext cx="259556" cy="4286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641" y="3138539"/>
            <a:ext cx="226004" cy="25954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712556" y="3196811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/>
              <a:t>1</a:t>
            </a:r>
            <a:endParaRPr lang="de-DE" sz="700" dirty="0"/>
          </a:p>
        </p:txBody>
      </p:sp>
      <p:sp>
        <p:nvSpPr>
          <p:cNvPr id="38" name="Textfeld 37"/>
          <p:cNvSpPr txBox="1"/>
          <p:nvPr/>
        </p:nvSpPr>
        <p:spPr>
          <a:xfrm>
            <a:off x="7188560" y="3216533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2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8088018" y="3229233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/>
              <a:t>3</a:t>
            </a:r>
            <a:endParaRPr lang="de-DE" sz="700" dirty="0"/>
          </a:p>
        </p:txBody>
      </p:sp>
      <p:sp>
        <p:nvSpPr>
          <p:cNvPr id="40" name="Textfeld 39"/>
          <p:cNvSpPr txBox="1"/>
          <p:nvPr/>
        </p:nvSpPr>
        <p:spPr>
          <a:xfrm>
            <a:off x="9132964" y="3238785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4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777871" y="3215656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/>
              <a:t>5</a:t>
            </a:r>
            <a:endParaRPr lang="de-DE" sz="700" dirty="0"/>
          </a:p>
        </p:txBody>
      </p:sp>
      <p:sp>
        <p:nvSpPr>
          <p:cNvPr id="42" name="Rechteck 41"/>
          <p:cNvSpPr/>
          <p:nvPr/>
        </p:nvSpPr>
        <p:spPr>
          <a:xfrm>
            <a:off x="6177599" y="4449673"/>
            <a:ext cx="2725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000000"/>
                </a:solidFill>
              </a:rPr>
              <a:t>Time </a:t>
            </a:r>
            <a:r>
              <a:rPr lang="de-DE" sz="1400" dirty="0" err="1" smtClean="0">
                <a:solidFill>
                  <a:srgbClr val="000000"/>
                </a:solidFill>
              </a:rPr>
              <a:t>period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is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prefilled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with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the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following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week</a:t>
            </a:r>
            <a:r>
              <a:rPr lang="de-DE" sz="1400" dirty="0" smtClean="0">
                <a:solidFill>
                  <a:srgbClr val="000000"/>
                </a:solidFill>
              </a:rPr>
              <a:t>; </a:t>
            </a:r>
            <a:r>
              <a:rPr lang="de-DE" sz="1400" dirty="0" err="1" smtClean="0">
                <a:solidFill>
                  <a:srgbClr val="000000"/>
                </a:solidFill>
              </a:rPr>
              <a:t>it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can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manually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be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changed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anytime</a:t>
            </a:r>
            <a:r>
              <a:rPr lang="de-DE" sz="1400" dirty="0" smtClean="0">
                <a:solidFill>
                  <a:srgbClr val="000000"/>
                </a:solidFill>
              </a:rPr>
              <a:t>.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8394445" y="3359118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8088018" y="3653096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7701094" y="3937483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7188560" y="4163970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6177600" y="4442485"/>
            <a:ext cx="2725442" cy="74585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2140333" y="2941426"/>
            <a:ext cx="115239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123 - Dummy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0070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24000" y="917638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 support, click „</a:t>
            </a:r>
            <a:r>
              <a:rPr lang="en-GB" dirty="0" smtClean="0">
                <a:solidFill>
                  <a:srgbClr val="FF0000"/>
                </a:solidFill>
              </a:rPr>
              <a:t>Help</a:t>
            </a:r>
            <a:r>
              <a:rPr lang="en-GB" dirty="0" smtClean="0"/>
              <a:t>“. Choose your related contact.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3</a:t>
            </a:r>
          </a:p>
        </p:txBody>
      </p:sp>
      <p:cxnSp>
        <p:nvCxnSpPr>
          <p:cNvPr id="11" name="Gerader Verbinder 10"/>
          <p:cNvCxnSpPr>
            <a:stCxn id="10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352" y="2033809"/>
            <a:ext cx="8373292" cy="464296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9911562" y="6400799"/>
            <a:ext cx="437177" cy="3370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r="317"/>
          <a:stretch/>
        </p:blipFill>
        <p:spPr>
          <a:xfrm>
            <a:off x="5398837" y="2392379"/>
            <a:ext cx="2607028" cy="392582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379380" y="2384674"/>
            <a:ext cx="2615339" cy="393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3" idx="1"/>
            <a:endCxn id="15" idx="3"/>
          </p:cNvCxnSpPr>
          <p:nvPr/>
        </p:nvCxnSpPr>
        <p:spPr>
          <a:xfrm flipH="1" flipV="1">
            <a:off x="7994719" y="4351837"/>
            <a:ext cx="1916843" cy="2217493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910689" y="2033810"/>
            <a:ext cx="8373292" cy="4642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621" y="6626374"/>
            <a:ext cx="189058" cy="21711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819"/>
            <a:ext cx="9159555" cy="686281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524000" y="949537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 entering a new Pickup notification, click on „</a:t>
            </a:r>
            <a:r>
              <a:rPr lang="en-GB" dirty="0" smtClean="0">
                <a:solidFill>
                  <a:srgbClr val="FF0000"/>
                </a:solidFill>
              </a:rPr>
              <a:t>add</a:t>
            </a:r>
            <a:r>
              <a:rPr lang="en-GB" dirty="0" smtClean="0"/>
              <a:t>“</a:t>
            </a:r>
            <a:endParaRPr lang="en-GB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4</a:t>
            </a:r>
          </a:p>
        </p:txBody>
      </p:sp>
      <p:cxnSp>
        <p:nvCxnSpPr>
          <p:cNvPr id="15" name="Gerader Verbinder 14"/>
          <p:cNvCxnSpPr>
            <a:stCxn id="14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745761" y="1779902"/>
            <a:ext cx="8753682" cy="4860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779" y="6600585"/>
            <a:ext cx="189058" cy="2171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653" y="1805861"/>
            <a:ext cx="8642248" cy="48081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609513" y="6389945"/>
            <a:ext cx="440532" cy="222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962560" y="2693637"/>
            <a:ext cx="115239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123 - Dummy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065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819"/>
            <a:ext cx="9159555" cy="686281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42824" y="898811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Enter details for the pickup in </a:t>
            </a:r>
            <a:r>
              <a:rPr lang="en-GB" dirty="0" smtClean="0">
                <a:solidFill>
                  <a:srgbClr val="FF0000"/>
                </a:solidFill>
              </a:rPr>
              <a:t>related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fields</a:t>
            </a:r>
            <a:r>
              <a:rPr lang="en-GB" dirty="0" smtClean="0"/>
              <a:t> and click</a:t>
            </a:r>
            <a:r>
              <a:rPr lang="en-GB" dirty="0" smtClean="0">
                <a:solidFill>
                  <a:srgbClr val="FF0000"/>
                </a:solidFill>
              </a:rPr>
              <a:t> „Next“.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>5</a:t>
            </a:r>
            <a:endParaRPr lang="de-DE" sz="2000" dirty="0"/>
          </a:p>
        </p:txBody>
      </p:sp>
      <p:cxnSp>
        <p:nvCxnSpPr>
          <p:cNvPr id="10" name="Gerader Verbinder 9"/>
          <p:cNvCxnSpPr>
            <a:stCxn id="9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409" y="1737167"/>
            <a:ext cx="8786386" cy="48755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729409" y="1737167"/>
            <a:ext cx="8786386" cy="4875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7630" y="6559788"/>
            <a:ext cx="189058" cy="21711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0098405" y="6252210"/>
            <a:ext cx="533077" cy="5487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131147" y="2840013"/>
            <a:ext cx="3420000" cy="414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547122" y="2596843"/>
            <a:ext cx="3420000" cy="6775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5246660" y="2855547"/>
            <a:ext cx="189058" cy="21711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9655711" y="2647323"/>
            <a:ext cx="189058" cy="21711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9654210" y="2844988"/>
            <a:ext cx="189058" cy="21711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9652704" y="3051707"/>
            <a:ext cx="189058" cy="21711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5236102" y="3071318"/>
            <a:ext cx="189058" cy="217112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834430" y="2630273"/>
            <a:ext cx="115239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123 - Dummy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829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819"/>
            <a:ext cx="9159555" cy="686281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407" y="1729749"/>
            <a:ext cx="8722800" cy="48373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6</a:t>
            </a:r>
          </a:p>
        </p:txBody>
      </p:sp>
      <p:cxnSp>
        <p:nvCxnSpPr>
          <p:cNvPr id="9" name="Gerader Verbinder 8"/>
          <p:cNvCxnSpPr>
            <a:stCxn id="8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715811" y="653453"/>
            <a:ext cx="761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Enter </a:t>
            </a:r>
            <a:r>
              <a:rPr lang="en-GB" dirty="0" smtClean="0"/>
              <a:t>dimensions of packaging material (pallet type, stackable?, quantity, dimensions). Click „</a:t>
            </a:r>
            <a:r>
              <a:rPr lang="en-GB" dirty="0" smtClean="0">
                <a:solidFill>
                  <a:srgbClr val="FF0000"/>
                </a:solidFill>
              </a:rPr>
              <a:t>Next</a:t>
            </a:r>
            <a:r>
              <a:rPr lang="en-GB" dirty="0" smtClean="0"/>
              <a:t>“ to proceed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2091" y="2653095"/>
            <a:ext cx="8569997" cy="12814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526118" y="2378635"/>
            <a:ext cx="4775671" cy="2744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853184" y="5096366"/>
            <a:ext cx="850745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Adding a new row</a:t>
            </a:r>
            <a:r>
              <a:rPr lang="en-GB" sz="1600" dirty="0" smtClean="0"/>
              <a:t> is possible when all five prefilled pallet types are filled.</a:t>
            </a:r>
          </a:p>
          <a:p>
            <a:endParaRPr lang="en-GB" sz="1600" dirty="0" smtClean="0"/>
          </a:p>
          <a:p>
            <a:r>
              <a:rPr lang="en-GB" sz="1600" dirty="0" smtClean="0"/>
              <a:t>For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deleting a row, </a:t>
            </a:r>
            <a:r>
              <a:rPr lang="en-GB" sz="1600" dirty="0" smtClean="0"/>
              <a:t>it´s box has to be checked. </a:t>
            </a:r>
            <a:endParaRPr lang="en-GB" sz="1600" dirty="0"/>
          </a:p>
        </p:txBody>
      </p:sp>
      <p:sp>
        <p:nvSpPr>
          <p:cNvPr id="15" name="Rechteck 14"/>
          <p:cNvSpPr/>
          <p:nvPr/>
        </p:nvSpPr>
        <p:spPr>
          <a:xfrm>
            <a:off x="1726407" y="1729749"/>
            <a:ext cx="8722800" cy="4837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110663" y="2378635"/>
            <a:ext cx="552450" cy="237344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721169" y="2378635"/>
            <a:ext cx="639472" cy="23734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852" y="2998758"/>
            <a:ext cx="189058" cy="217112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3599381" y="3141584"/>
            <a:ext cx="0" cy="1083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853184" y="4224814"/>
            <a:ext cx="850745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When having different dimensions for one pallet type, you can change the pallet type to the needed one. </a:t>
            </a:r>
            <a:endParaRPr lang="en-GB" dirty="0"/>
          </a:p>
        </p:txBody>
      </p:sp>
      <p:sp>
        <p:nvSpPr>
          <p:cNvPr id="20" name="Rechteck 19"/>
          <p:cNvSpPr/>
          <p:nvPr/>
        </p:nvSpPr>
        <p:spPr>
          <a:xfrm>
            <a:off x="10110788" y="6279614"/>
            <a:ext cx="383381" cy="3354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9616" y="6516007"/>
            <a:ext cx="189058" cy="217112"/>
          </a:xfrm>
          <a:prstGeom prst="rect">
            <a:avLst/>
          </a:prstGeom>
        </p:spPr>
      </p:pic>
      <p:cxnSp>
        <p:nvCxnSpPr>
          <p:cNvPr id="22" name="Gerader Verbinder 21"/>
          <p:cNvCxnSpPr/>
          <p:nvPr/>
        </p:nvCxnSpPr>
        <p:spPr>
          <a:xfrm>
            <a:off x="1853184" y="5508172"/>
            <a:ext cx="850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568" y="2432801"/>
            <a:ext cx="1637462" cy="1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84" y="1733045"/>
            <a:ext cx="8797035" cy="48837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819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59" y="1726716"/>
            <a:ext cx="8797035" cy="4883745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 smtClean="0"/>
              <a:t>7</a:t>
            </a:r>
            <a:endParaRPr lang="de-DE" sz="1700" dirty="0"/>
          </a:p>
        </p:txBody>
      </p:sp>
      <p:cxnSp>
        <p:nvCxnSpPr>
          <p:cNvPr id="7" name="Gerader Verbinder 6"/>
          <p:cNvCxnSpPr>
            <a:stCxn id="6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24000" y="636092"/>
            <a:ext cx="915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Enter </a:t>
            </a:r>
            <a:r>
              <a:rPr lang="en-GB" dirty="0" smtClean="0"/>
              <a:t>Information for this loading. </a:t>
            </a:r>
          </a:p>
          <a:p>
            <a:pPr algn="ctr"/>
            <a:r>
              <a:rPr lang="en-GB" dirty="0" smtClean="0"/>
              <a:t>Click either </a:t>
            </a:r>
            <a:r>
              <a:rPr lang="en-GB" dirty="0" smtClean="0">
                <a:solidFill>
                  <a:srgbClr val="FF0000"/>
                </a:solidFill>
              </a:rPr>
              <a:t>„Create Shipping Notification“ </a:t>
            </a:r>
            <a:r>
              <a:rPr lang="en-GB" dirty="0" smtClean="0"/>
              <a:t>or</a:t>
            </a:r>
            <a:r>
              <a:rPr lang="en-GB" dirty="0" smtClean="0">
                <a:solidFill>
                  <a:srgbClr val="FF0000"/>
                </a:solidFill>
              </a:rPr>
              <a:t> „Generate Loading Number“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705259" y="1726717"/>
            <a:ext cx="8797035" cy="4885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348722" y="4047622"/>
            <a:ext cx="25444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 smtClean="0">
                <a:solidFill>
                  <a:srgbClr val="000000"/>
                </a:solidFill>
              </a:rPr>
              <a:t>Not relevant for factory 5301, 6452, </a:t>
            </a:r>
            <a:r>
              <a:rPr lang="en-GB" sz="1400" dirty="0" smtClean="0"/>
              <a:t>6331,</a:t>
            </a:r>
            <a:r>
              <a:rPr lang="en-GB" sz="1400" dirty="0" smtClean="0">
                <a:solidFill>
                  <a:srgbClr val="000000"/>
                </a:solidFill>
              </a:rPr>
              <a:t> 1451 EDI and Mix/BISS </a:t>
            </a:r>
          </a:p>
          <a:p>
            <a:pPr lvl="0" algn="ctr"/>
            <a:endParaRPr lang="en-GB" sz="1400" dirty="0" smtClean="0">
              <a:solidFill>
                <a:srgbClr val="000000"/>
              </a:solidFill>
            </a:endParaRPr>
          </a:p>
          <a:p>
            <a:pPr lvl="0" algn="ctr"/>
            <a:r>
              <a:rPr lang="en-GB" sz="1400" dirty="0" smtClean="0">
                <a:solidFill>
                  <a:srgbClr val="000000"/>
                </a:solidFill>
              </a:rPr>
              <a:t>Shipping documents available?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454737" y="6202807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8061371" y="6012691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702757" y="5775049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7255190" y="5551537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348723" y="4040434"/>
            <a:ext cx="2544417" cy="13921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962560" y="2501153"/>
            <a:ext cx="3671758" cy="68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669741" y="2501153"/>
            <a:ext cx="3138772" cy="12371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302818" y="2600985"/>
            <a:ext cx="189058" cy="21711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302818" y="2805806"/>
            <a:ext cx="189058" cy="21711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159448" y="6320970"/>
            <a:ext cx="2370666" cy="343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686646" y="2616748"/>
            <a:ext cx="189058" cy="217112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7957877" y="4031249"/>
            <a:ext cx="25444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 smtClean="0">
                <a:solidFill>
                  <a:srgbClr val="000000"/>
                </a:solidFill>
              </a:rPr>
              <a:t>Shipping documents not yet available? </a:t>
            </a:r>
          </a:p>
          <a:p>
            <a:pPr lvl="0" algn="ctr"/>
            <a:endParaRPr lang="en-GB" sz="1400" dirty="0" smtClean="0">
              <a:solidFill>
                <a:srgbClr val="000000"/>
              </a:solidFill>
            </a:endParaRPr>
          </a:p>
          <a:p>
            <a:pPr lvl="0" algn="ctr"/>
            <a:r>
              <a:rPr lang="en-GB" sz="1400" b="1" dirty="0" smtClean="0">
                <a:solidFill>
                  <a:srgbClr val="000000"/>
                </a:solidFill>
              </a:rPr>
              <a:t>Placing shipping notification is possible till the day of pickup. 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981501" y="4040434"/>
            <a:ext cx="2499021" cy="13921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10149490" y="5474754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9990331" y="5752588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9808847" y="5981958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9670393" y="6206349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043" y="6555919"/>
            <a:ext cx="189058" cy="2171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762" y="6555919"/>
            <a:ext cx="189058" cy="21711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602142" y="6609717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1</a:t>
            </a:r>
            <a:endParaRPr lang="de-DE" sz="600" dirty="0"/>
          </a:p>
        </p:txBody>
      </p:sp>
      <p:sp>
        <p:nvSpPr>
          <p:cNvPr id="14" name="Textfeld 13"/>
          <p:cNvSpPr txBox="1"/>
          <p:nvPr/>
        </p:nvSpPr>
        <p:spPr>
          <a:xfrm>
            <a:off x="9837423" y="660800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1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8792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41" y="-4819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60" y="1678244"/>
            <a:ext cx="8767620" cy="4874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1</a:t>
            </a:r>
          </a:p>
        </p:txBody>
      </p:sp>
      <p:cxnSp>
        <p:nvCxnSpPr>
          <p:cNvPr id="7" name="Gerader Verbinder 6"/>
          <p:cNvCxnSpPr>
            <a:stCxn id="6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190306" y="696559"/>
            <a:ext cx="770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Enter your </a:t>
            </a:r>
            <a:r>
              <a:rPr lang="en-GB" dirty="0" smtClean="0">
                <a:solidFill>
                  <a:srgbClr val="FF0000"/>
                </a:solidFill>
              </a:rPr>
              <a:t>ext. Delivery ID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delivery quantity</a:t>
            </a:r>
            <a:r>
              <a:rPr lang="en-GB" dirty="0" smtClean="0"/>
              <a:t>.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If needed you can select by </a:t>
            </a:r>
            <a:r>
              <a:rPr lang="en-GB" dirty="0" smtClean="0">
                <a:solidFill>
                  <a:srgbClr val="FF0000"/>
                </a:solidFill>
              </a:rPr>
              <a:t>material</a:t>
            </a:r>
            <a:r>
              <a:rPr lang="en-GB" dirty="0" smtClean="0"/>
              <a:t> and/or </a:t>
            </a:r>
            <a:r>
              <a:rPr lang="en-GB" dirty="0" smtClean="0">
                <a:solidFill>
                  <a:srgbClr val="FF0000"/>
                </a:solidFill>
              </a:rPr>
              <a:t>agreement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922512" y="2548575"/>
            <a:ext cx="1641514" cy="37567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722960" y="1964682"/>
            <a:ext cx="5911866" cy="27687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17" y="1870842"/>
            <a:ext cx="8629789" cy="47880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2</a:t>
            </a:r>
          </a:p>
        </p:txBody>
      </p:sp>
      <p:cxnSp>
        <p:nvCxnSpPr>
          <p:cNvPr id="7" name="Gerader Verbinder 6"/>
          <p:cNvCxnSpPr>
            <a:stCxn id="6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524000" y="949537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Click „</a:t>
            </a:r>
            <a:r>
              <a:rPr lang="de-DE" dirty="0" smtClean="0">
                <a:solidFill>
                  <a:srgbClr val="FF0000"/>
                </a:solidFill>
              </a:rPr>
              <a:t>Save</a:t>
            </a:r>
            <a:r>
              <a:rPr lang="de-DE" dirty="0" smtClean="0"/>
              <a:t>“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691884" y="6424097"/>
            <a:ext cx="385802" cy="2347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400" y="6608071"/>
            <a:ext cx="189058" cy="2171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73317" y="5265929"/>
            <a:ext cx="8629789" cy="86214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Might be, you have to click with your mouse somewhere on the screen so that „save“ appears. </a:t>
            </a:r>
            <a:endParaRPr lang="en-GB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4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3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Customs handling </a:t>
            </a:r>
            <a:r>
              <a:rPr lang="en-GB" dirty="0" smtClean="0"/>
              <a:t>for transports to Turkey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87" y="1530060"/>
            <a:ext cx="8318357" cy="165970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556410" y="2044003"/>
            <a:ext cx="1729038" cy="11457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4579454" y="1718268"/>
            <a:ext cx="183465" cy="4046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2147753" y="1275911"/>
            <a:ext cx="2431701" cy="351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shipments to Turkey “invoicing number”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9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4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542824" y="915607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Press „</a:t>
            </a:r>
            <a:r>
              <a:rPr lang="en-GB" dirty="0" smtClean="0">
                <a:solidFill>
                  <a:srgbClr val="FF0000"/>
                </a:solidFill>
              </a:rPr>
              <a:t>Generate Loading Number</a:t>
            </a:r>
            <a:r>
              <a:rPr lang="en-GB" dirty="0" smtClean="0"/>
              <a:t>“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259" y="1726716"/>
            <a:ext cx="8797035" cy="48837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259" y="1726716"/>
            <a:ext cx="8797035" cy="488374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9356650" y="6287721"/>
            <a:ext cx="1247453" cy="3578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9400" y="6608071"/>
            <a:ext cx="189058" cy="2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959"/>
            <a:ext cx="9159555" cy="686281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709054" y="2667172"/>
            <a:ext cx="8789442" cy="605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Supplier places pickup order in advance in BSH Supplier Portal which will be transmitted automatically to BSH and forwarder Terms of delivery / Incoterm is „EXW“ or „FCA“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Part-load traffic (LTL, LCL), Full Truck / Container Load (FTL, FCL)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709054" y="5604325"/>
            <a:ext cx="8789442" cy="5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Supplier places information for the shipped material (delivered quantity, delivery/invoice number)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 need of shipping notifications for the factory in Greece 5301 FCGA and Service Parts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09055" y="4154716"/>
            <a:ext cx="8789441" cy="552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day before pickup the forwarder receives all relevant information for the pickup (time slot, range of loading, weight, volume, number of pitches, specifications,…) 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is no airfreight / empties via Supplier Portal, but truck and sea freight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29001" y="2223774"/>
            <a:ext cx="5355770" cy="323165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>
                <a:latin typeface="Arial" pitchFamily="34" charset="0"/>
                <a:cs typeface="Arial" pitchFamily="34" charset="0"/>
              </a:rPr>
              <a:t>Pickup order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(= announcing of a pickup) 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29001" y="3728056"/>
            <a:ext cx="5355770" cy="323165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b="1" dirty="0" smtClean="0">
                <a:latin typeface="Arial" pitchFamily="34" charset="0"/>
                <a:cs typeface="Arial" pitchFamily="34" charset="0"/>
              </a:rPr>
              <a:t>Forwarder will be commissioned automatically by BSH </a:t>
            </a:r>
            <a:endParaRPr lang="en-GB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429001" y="5149785"/>
            <a:ext cx="5355770" cy="323165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itchFamily="34" charset="0"/>
                <a:cs typeface="Arial" pitchFamily="34" charset="0"/>
              </a:rPr>
              <a:t>Shipping notification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(= more detailed information regarding material)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 flipV="1">
            <a:off x="1709054" y="2104270"/>
            <a:ext cx="2188032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897086" y="210427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8316686" y="2104270"/>
            <a:ext cx="2181810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1709054" y="3599114"/>
            <a:ext cx="2188032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897086" y="3599114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8316686" y="3599114"/>
            <a:ext cx="2181810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V="1">
            <a:off x="1709054" y="5033735"/>
            <a:ext cx="2188032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3897086" y="5033735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8316686" y="5033735"/>
            <a:ext cx="2181810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77" y="345559"/>
            <a:ext cx="739999" cy="537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6" name="Textfeld 35"/>
          <p:cNvSpPr txBox="1"/>
          <p:nvPr/>
        </p:nvSpPr>
        <p:spPr>
          <a:xfrm>
            <a:off x="1524000" y="885739"/>
            <a:ext cx="915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Intro: General information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507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5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542824" y="919911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Loading is saved by pressing „</a:t>
            </a:r>
            <a:r>
              <a:rPr lang="en-GB" dirty="0" smtClean="0">
                <a:solidFill>
                  <a:srgbClr val="FF0000"/>
                </a:solidFill>
              </a:rPr>
              <a:t>OK</a:t>
            </a:r>
            <a:r>
              <a:rPr lang="en-GB" dirty="0" smtClean="0"/>
              <a:t>“ or „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rint Label</a:t>
            </a:r>
            <a:r>
              <a:rPr lang="en-GB" dirty="0" smtClean="0"/>
              <a:t>“.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77" y="2123902"/>
            <a:ext cx="8303569" cy="3357438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6624084" y="4711678"/>
            <a:ext cx="861238" cy="3018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147" y="4940595"/>
            <a:ext cx="189058" cy="21711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553" y="4940595"/>
            <a:ext cx="189058" cy="2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1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28" y="1847088"/>
            <a:ext cx="8712888" cy="48352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Start screen for editing and deleting of loadings. </a:t>
            </a:r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56" y="1983037"/>
            <a:ext cx="8785641" cy="4534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2</a:t>
            </a:r>
          </a:p>
        </p:txBody>
      </p:sp>
      <p:cxnSp>
        <p:nvCxnSpPr>
          <p:cNvPr id="7" name="Gerader Verbinder 6"/>
          <p:cNvCxnSpPr>
            <a:stCxn id="6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Select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loading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834" y="3534365"/>
            <a:ext cx="189058" cy="21711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939637" y="358480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1</a:t>
            </a:r>
            <a:endParaRPr lang="de-DE" sz="6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949" y="4091138"/>
            <a:ext cx="189058" cy="21711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931752" y="414157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2</a:t>
            </a:r>
          </a:p>
        </p:txBody>
      </p:sp>
      <p:sp>
        <p:nvSpPr>
          <p:cNvPr id="3" name="Rechteck 2"/>
          <p:cNvSpPr/>
          <p:nvPr/>
        </p:nvSpPr>
        <p:spPr>
          <a:xfrm>
            <a:off x="4261104" y="3355848"/>
            <a:ext cx="1252728" cy="395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026" y="3143471"/>
            <a:ext cx="1544626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886" y="1750979"/>
            <a:ext cx="8883782" cy="49295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3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261" y="6643471"/>
            <a:ext cx="189058" cy="21711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798641" y="6697269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solidFill>
                  <a:srgbClr val="FF0000"/>
                </a:solidFill>
              </a:rPr>
              <a:t>1</a:t>
            </a:r>
            <a:endParaRPr lang="de-DE" sz="600" b="1" dirty="0">
              <a:solidFill>
                <a:srgbClr val="FF00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3" y="6633743"/>
            <a:ext cx="189058" cy="21711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304483" y="6687541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solidFill>
                  <a:srgbClr val="FF0000"/>
                </a:solidFill>
              </a:rPr>
              <a:t>2</a:t>
            </a:r>
            <a:endParaRPr lang="de-DE" sz="600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1</a:t>
            </a:r>
            <a:r>
              <a:rPr lang="de-DE" dirty="0" smtClean="0"/>
              <a:t>) </a:t>
            </a:r>
            <a:r>
              <a:rPr lang="de-DE" dirty="0" smtClean="0">
                <a:solidFill>
                  <a:srgbClr val="FF0000"/>
                </a:solidFill>
              </a:rPr>
              <a:t>Edit</a:t>
            </a:r>
            <a:r>
              <a:rPr lang="de-DE" dirty="0" smtClean="0"/>
              <a:t> </a:t>
            </a:r>
            <a:r>
              <a:rPr lang="de-DE" dirty="0" err="1" smtClean="0"/>
              <a:t>loading</a:t>
            </a:r>
            <a:r>
              <a:rPr lang="de-DE" dirty="0" smtClean="0"/>
              <a:t>; (</a:t>
            </a:r>
            <a:r>
              <a:rPr lang="de-DE" dirty="0" smtClean="0">
                <a:solidFill>
                  <a:srgbClr val="FF0000"/>
                </a:solidFill>
              </a:rPr>
              <a:t>2</a:t>
            </a:r>
            <a:r>
              <a:rPr lang="de-DE" dirty="0" smtClean="0"/>
              <a:t>) </a:t>
            </a:r>
            <a:r>
              <a:rPr lang="de-DE" dirty="0">
                <a:solidFill>
                  <a:srgbClr val="FF0000"/>
                </a:solidFill>
              </a:rPr>
              <a:t>D</a:t>
            </a:r>
            <a:r>
              <a:rPr lang="de-DE" dirty="0" smtClean="0">
                <a:solidFill>
                  <a:srgbClr val="FF0000"/>
                </a:solidFill>
              </a:rPr>
              <a:t>elete </a:t>
            </a:r>
            <a:r>
              <a:rPr lang="de-DE" dirty="0" err="1" smtClean="0"/>
              <a:t>loading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/>
          <a:srcRect l="26654" t="34017" r="34515" b="40508"/>
          <a:stretch/>
        </p:blipFill>
        <p:spPr>
          <a:xfrm>
            <a:off x="6219929" y="4170067"/>
            <a:ext cx="3587261" cy="113546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8" name="Ellipse 17"/>
          <p:cNvSpPr/>
          <p:nvPr/>
        </p:nvSpPr>
        <p:spPr>
          <a:xfrm>
            <a:off x="10328799" y="6371022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0105754" y="6135998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9853807" y="5833484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9522648" y="5473557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995" y="5238698"/>
            <a:ext cx="189058" cy="21711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8803929" y="5292496"/>
            <a:ext cx="2824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solidFill>
                  <a:srgbClr val="FF0000"/>
                </a:solidFill>
              </a:rPr>
              <a:t>2.1</a:t>
            </a:r>
            <a:endParaRPr lang="de-DE" sz="600" b="1" dirty="0">
              <a:solidFill>
                <a:srgbClr val="FF0000"/>
              </a:solidFill>
            </a:endParaRPr>
          </a:p>
        </p:txBody>
      </p:sp>
      <p:sp>
        <p:nvSpPr>
          <p:cNvPr id="8" name="Geschweifte Klammer rechts 7"/>
          <p:cNvSpPr/>
          <p:nvPr/>
        </p:nvSpPr>
        <p:spPr>
          <a:xfrm rot="5400000">
            <a:off x="5994713" y="-1756287"/>
            <a:ext cx="230439" cy="884670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154636" y="2869973"/>
            <a:ext cx="585192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Important information for that loading </a:t>
            </a:r>
            <a:r>
              <a:rPr lang="en-GB" dirty="0" smtClean="0">
                <a:sym typeface="Wingdings" panose="05000000000000000000" pitchFamily="2" charset="2"/>
              </a:rPr>
              <a:t> detailed overview</a:t>
            </a:r>
            <a:endParaRPr lang="en-GB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661886" y="5522718"/>
            <a:ext cx="8883782" cy="692497"/>
          </a:xfrm>
          <a:prstGeom prst="rect">
            <a:avLst/>
          </a:prstGeom>
          <a:solidFill>
            <a:schemeClr val="tx1">
              <a:alpha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  <a:tabLst>
                <a:tab pos="1252538" algn="l"/>
              </a:tabLst>
            </a:pPr>
            <a:r>
              <a:rPr lang="de-DE" sz="13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</a:t>
            </a:r>
            <a:r>
              <a:rPr lang="de-DE" sz="13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3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</a:t>
            </a:r>
            <a:r>
              <a:rPr lang="de-DE" sz="13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e-DE" sz="13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1252538" algn="l"/>
              </a:tabLst>
            </a:pPr>
            <a:r>
              <a:rPr lang="en-US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cancellation 1 day before pickup day after 12:00 a.m. must be reported to the hotline, because </a:t>
            </a:r>
            <a:r>
              <a:rPr lang="en-US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carriers have already 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been </a:t>
            </a:r>
            <a:r>
              <a:rPr lang="en-US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notified</a:t>
            </a:r>
            <a:endParaRPr lang="en-US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4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Grey marked fields cannot </a:t>
            </a:r>
            <a:r>
              <a:rPr lang="en-GB" dirty="0" smtClean="0"/>
              <a:t>be changed anymore.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99" y="1848255"/>
            <a:ext cx="8658156" cy="48221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646" y="6618586"/>
            <a:ext cx="189058" cy="21711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508805" y="2577829"/>
            <a:ext cx="2843655" cy="173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Nach rechts gekrümmter Pfeil 14"/>
          <p:cNvSpPr/>
          <p:nvPr/>
        </p:nvSpPr>
        <p:spPr>
          <a:xfrm>
            <a:off x="6260124" y="2589552"/>
            <a:ext cx="468923" cy="13025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34555" y="3335992"/>
            <a:ext cx="2860288" cy="6463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Pickup date can be changed till specific time</a:t>
            </a:r>
            <a:endParaRPr lang="en-GB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5</a:t>
            </a:r>
          </a:p>
        </p:txBody>
      </p:sp>
      <p:cxnSp>
        <p:nvCxnSpPr>
          <p:cNvPr id="5" name="Gerader Verbinder 4"/>
          <p:cNvCxnSpPr>
            <a:stCxn id="4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759356" y="893676"/>
            <a:ext cx="729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Packaging material can be changed </a:t>
            </a:r>
            <a:r>
              <a:rPr lang="en-GB" dirty="0" smtClean="0">
                <a:solidFill>
                  <a:srgbClr val="FF0000"/>
                </a:solidFill>
              </a:rPr>
              <a:t>and new pallet types </a:t>
            </a:r>
            <a:r>
              <a:rPr lang="en-GB" dirty="0" smtClean="0"/>
              <a:t>can be </a:t>
            </a:r>
            <a:r>
              <a:rPr lang="en-GB" dirty="0" smtClean="0">
                <a:solidFill>
                  <a:srgbClr val="FF0000"/>
                </a:solidFill>
              </a:rPr>
              <a:t>added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53" y="1746129"/>
            <a:ext cx="8730447" cy="4862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092" y="6559971"/>
            <a:ext cx="189058" cy="21711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352280" y="2316479"/>
            <a:ext cx="474766" cy="184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6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78" y="1766889"/>
            <a:ext cx="8751198" cy="48849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2558893" y="621331"/>
            <a:ext cx="772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Grey marked fields cannot</a:t>
            </a:r>
            <a:r>
              <a:rPr lang="en-GB" dirty="0" smtClean="0"/>
              <a:t> be changed anymore. Shipping notification can be created and added. </a:t>
            </a:r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2342550" y="2516253"/>
            <a:ext cx="3008383" cy="173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9517856" y="6434137"/>
            <a:ext cx="988220" cy="24526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17" y="1720516"/>
            <a:ext cx="8805919" cy="4877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>7</a:t>
            </a:r>
            <a:endParaRPr lang="de-DE" sz="2000" dirty="0"/>
          </a:p>
        </p:txBody>
      </p:sp>
      <p:cxnSp>
        <p:nvCxnSpPr>
          <p:cNvPr id="7" name="Gerader Verbinder 6"/>
          <p:cNvCxnSpPr>
            <a:stCxn id="6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165" y="6559971"/>
            <a:ext cx="189058" cy="21711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19400" y="654502"/>
            <a:ext cx="698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When entering a shipping notification, you have to press „</a:t>
            </a:r>
            <a:r>
              <a:rPr lang="en-GB" dirty="0" smtClean="0">
                <a:solidFill>
                  <a:srgbClr val="FF0000"/>
                </a:solidFill>
              </a:rPr>
              <a:t>Add</a:t>
            </a:r>
            <a:r>
              <a:rPr lang="en-GB" dirty="0" smtClean="0"/>
              <a:t>“ so that material appears. </a:t>
            </a:r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9813130" y="6419849"/>
            <a:ext cx="383383" cy="35723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41" y="-4819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60" y="1678244"/>
            <a:ext cx="8767620" cy="4874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558893" y="696559"/>
            <a:ext cx="702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Enter your </a:t>
            </a:r>
            <a:r>
              <a:rPr lang="en-GB" dirty="0">
                <a:solidFill>
                  <a:srgbClr val="FF0000"/>
                </a:solidFill>
              </a:rPr>
              <a:t>ext. Delivery ID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delivery quantity</a:t>
            </a:r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If needed you can select by </a:t>
            </a:r>
            <a:r>
              <a:rPr lang="en-GB" dirty="0">
                <a:solidFill>
                  <a:srgbClr val="FF0000"/>
                </a:solidFill>
              </a:rPr>
              <a:t>material</a:t>
            </a:r>
            <a:r>
              <a:rPr lang="en-GB" dirty="0"/>
              <a:t> and/or </a:t>
            </a:r>
            <a:r>
              <a:rPr lang="en-GB" dirty="0">
                <a:solidFill>
                  <a:srgbClr val="FF0000"/>
                </a:solidFill>
              </a:rPr>
              <a:t>agreement</a:t>
            </a:r>
            <a:r>
              <a:rPr lang="en-GB" dirty="0"/>
              <a:t>. </a:t>
            </a:r>
          </a:p>
        </p:txBody>
      </p:sp>
      <p:sp>
        <p:nvSpPr>
          <p:cNvPr id="9" name="Rechteck 8"/>
          <p:cNvSpPr/>
          <p:nvPr/>
        </p:nvSpPr>
        <p:spPr>
          <a:xfrm>
            <a:off x="4922512" y="2548575"/>
            <a:ext cx="1641514" cy="37567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722960" y="1964682"/>
            <a:ext cx="5911866" cy="27687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8</a:t>
            </a:r>
          </a:p>
        </p:txBody>
      </p:sp>
      <p:cxnSp>
        <p:nvCxnSpPr>
          <p:cNvPr id="13" name="Gerader Verbinder 12"/>
          <p:cNvCxnSpPr>
            <a:stCxn id="12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1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418" y="1908209"/>
            <a:ext cx="8870717" cy="4612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Customs handling </a:t>
            </a:r>
            <a:r>
              <a:rPr lang="en-GB" dirty="0"/>
              <a:t>for transports to Turkey</a:t>
            </a:r>
          </a:p>
        </p:txBody>
      </p:sp>
      <p:sp>
        <p:nvSpPr>
          <p:cNvPr id="8" name="Rechteck 7"/>
          <p:cNvSpPr/>
          <p:nvPr/>
        </p:nvSpPr>
        <p:spPr>
          <a:xfrm>
            <a:off x="8662737" y="2472690"/>
            <a:ext cx="1729038" cy="41398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9</a:t>
            </a:r>
          </a:p>
        </p:txBody>
      </p:sp>
      <p:cxnSp>
        <p:nvCxnSpPr>
          <p:cNvPr id="11" name="Gerader Verbinder 10"/>
          <p:cNvCxnSpPr>
            <a:stCxn id="10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17" y="0"/>
            <a:ext cx="9159555" cy="68628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24000" y="885739"/>
            <a:ext cx="915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Chapters</a:t>
            </a:r>
            <a:endParaRPr lang="en-GB" sz="2000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948045" y="3053406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 smtClean="0"/>
              <a:t>1</a:t>
            </a:r>
            <a:endParaRPr lang="de-DE" sz="1700" dirty="0"/>
          </a:p>
        </p:txBody>
      </p:sp>
      <p:sp>
        <p:nvSpPr>
          <p:cNvPr id="13" name="Ellipse 12"/>
          <p:cNvSpPr/>
          <p:nvPr/>
        </p:nvSpPr>
        <p:spPr>
          <a:xfrm>
            <a:off x="3842681" y="3053406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/>
              <a:t>7</a:t>
            </a:r>
          </a:p>
        </p:txBody>
      </p:sp>
      <p:sp>
        <p:nvSpPr>
          <p:cNvPr id="14" name="Rechteck 13"/>
          <p:cNvSpPr/>
          <p:nvPr/>
        </p:nvSpPr>
        <p:spPr>
          <a:xfrm>
            <a:off x="3352201" y="3283720"/>
            <a:ext cx="671639" cy="1286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3533360" y="302163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-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80792" y="3163370"/>
            <a:ext cx="2375074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--&gt; Create Pickup Order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>
            <a:off x="2944758" y="3907791"/>
            <a:ext cx="585315" cy="589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/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3839395" y="3902824"/>
            <a:ext cx="585315" cy="589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 smtClean="0"/>
              <a:t>5</a:t>
            </a:r>
            <a:endParaRPr lang="de-DE" sz="1700" dirty="0"/>
          </a:p>
        </p:txBody>
      </p:sp>
      <p:sp>
        <p:nvSpPr>
          <p:cNvPr id="20" name="Rechteck 19"/>
          <p:cNvSpPr/>
          <p:nvPr/>
        </p:nvSpPr>
        <p:spPr>
          <a:xfrm>
            <a:off x="3347756" y="4167748"/>
            <a:ext cx="671639" cy="128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528726" y="3903984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-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945728" y="4754753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3841712" y="4754753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 smtClean="0"/>
              <a:t>12</a:t>
            </a:r>
            <a:endParaRPr lang="de-DE" sz="1700" dirty="0"/>
          </a:p>
        </p:txBody>
      </p:sp>
      <p:sp>
        <p:nvSpPr>
          <p:cNvPr id="23" name="Rechteck 22"/>
          <p:cNvSpPr/>
          <p:nvPr/>
        </p:nvSpPr>
        <p:spPr>
          <a:xfrm>
            <a:off x="3350073" y="5019677"/>
            <a:ext cx="671639" cy="128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3531043" y="4764005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-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480792" y="4011705"/>
            <a:ext cx="3124125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--&gt; Create Shipping Notification</a:t>
            </a:r>
            <a:endParaRPr lang="en-GB" dirty="0"/>
          </a:p>
        </p:txBody>
      </p:sp>
      <p:sp>
        <p:nvSpPr>
          <p:cNvPr id="27" name="Textfeld 26"/>
          <p:cNvSpPr txBox="1"/>
          <p:nvPr/>
        </p:nvSpPr>
        <p:spPr>
          <a:xfrm>
            <a:off x="4480792" y="4871726"/>
            <a:ext cx="353673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--&gt; Editing and Deleting of a loading</a:t>
            </a:r>
            <a:endParaRPr lang="en-GB" dirty="0"/>
          </a:p>
        </p:txBody>
      </p:sp>
      <p:sp>
        <p:nvSpPr>
          <p:cNvPr id="28" name="Ellipse 27"/>
          <p:cNvSpPr/>
          <p:nvPr/>
        </p:nvSpPr>
        <p:spPr>
          <a:xfrm>
            <a:off x="2944759" y="5602130"/>
            <a:ext cx="585315" cy="589261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/>
              <a:t>1</a:t>
            </a:r>
          </a:p>
        </p:txBody>
      </p:sp>
      <p:sp>
        <p:nvSpPr>
          <p:cNvPr id="29" name="Ellipse 28"/>
          <p:cNvSpPr/>
          <p:nvPr/>
        </p:nvSpPr>
        <p:spPr>
          <a:xfrm>
            <a:off x="3840743" y="5602130"/>
            <a:ext cx="585315" cy="589261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/>
              <a:t>3</a:t>
            </a:r>
          </a:p>
        </p:txBody>
      </p:sp>
      <p:sp>
        <p:nvSpPr>
          <p:cNvPr id="30" name="Rechteck 29"/>
          <p:cNvSpPr/>
          <p:nvPr/>
        </p:nvSpPr>
        <p:spPr>
          <a:xfrm>
            <a:off x="3349104" y="5867054"/>
            <a:ext cx="671639" cy="1286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3" name="Textfeld 32"/>
          <p:cNvSpPr txBox="1"/>
          <p:nvPr/>
        </p:nvSpPr>
        <p:spPr>
          <a:xfrm>
            <a:off x="3529695" y="5612317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-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480792" y="5746704"/>
            <a:ext cx="3838936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--&gt; </a:t>
            </a:r>
            <a:r>
              <a:rPr lang="en-GB" dirty="0" smtClean="0"/>
              <a:t>Overview &amp; Download functionality</a:t>
            </a:r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77" y="345559"/>
            <a:ext cx="739999" cy="537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9" name="Gerader Verbinder 38"/>
          <p:cNvCxnSpPr/>
          <p:nvPr/>
        </p:nvCxnSpPr>
        <p:spPr>
          <a:xfrm>
            <a:off x="10282644" y="1363517"/>
            <a:ext cx="0" cy="51927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 flipH="1">
            <a:off x="2339001" y="6556261"/>
            <a:ext cx="795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V="1">
            <a:off x="2343576" y="1937423"/>
            <a:ext cx="0" cy="4618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2332943" y="1926790"/>
            <a:ext cx="795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2944758" y="2238562"/>
            <a:ext cx="585315" cy="589261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/>
              <a:t>1</a:t>
            </a:r>
          </a:p>
        </p:txBody>
      </p:sp>
      <p:sp>
        <p:nvSpPr>
          <p:cNvPr id="42" name="Ellipse 41"/>
          <p:cNvSpPr/>
          <p:nvPr/>
        </p:nvSpPr>
        <p:spPr>
          <a:xfrm>
            <a:off x="3837813" y="2238562"/>
            <a:ext cx="585315" cy="589261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/>
              <a:t>5</a:t>
            </a:r>
          </a:p>
        </p:txBody>
      </p:sp>
      <p:sp>
        <p:nvSpPr>
          <p:cNvPr id="44" name="Rechteck 43"/>
          <p:cNvSpPr/>
          <p:nvPr/>
        </p:nvSpPr>
        <p:spPr>
          <a:xfrm>
            <a:off x="3347755" y="2511051"/>
            <a:ext cx="671639" cy="128632"/>
          </a:xfrm>
          <a:prstGeom prst="rect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6" name="Textfeld 45"/>
          <p:cNvSpPr txBox="1"/>
          <p:nvPr/>
        </p:nvSpPr>
        <p:spPr>
          <a:xfrm>
            <a:off x="4479481" y="2390701"/>
            <a:ext cx="34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--&gt; General information &amp; Support</a:t>
            </a:r>
            <a:endParaRPr lang="en-GB" dirty="0"/>
          </a:p>
        </p:txBody>
      </p:sp>
      <p:sp>
        <p:nvSpPr>
          <p:cNvPr id="40" name="Textfeld 39"/>
          <p:cNvSpPr txBox="1"/>
          <p:nvPr/>
        </p:nvSpPr>
        <p:spPr>
          <a:xfrm>
            <a:off x="3528724" y="2241076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-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17" y="1870842"/>
            <a:ext cx="8629789" cy="47880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Click „</a:t>
            </a:r>
            <a:r>
              <a:rPr lang="en-GB" dirty="0" smtClean="0">
                <a:solidFill>
                  <a:srgbClr val="FF0000"/>
                </a:solidFill>
              </a:rPr>
              <a:t>Save</a:t>
            </a:r>
            <a:r>
              <a:rPr lang="en-GB" dirty="0" smtClean="0"/>
              <a:t>“ </a:t>
            </a:r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9691884" y="6424097"/>
            <a:ext cx="385802" cy="2347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400" y="6608071"/>
            <a:ext cx="189058" cy="2171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73317" y="5265929"/>
            <a:ext cx="8629789" cy="86214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Might be, you have to click with your mouse somewhere on the screen so that „save“ appears. </a:t>
            </a:r>
          </a:p>
        </p:txBody>
      </p:sp>
      <p:sp>
        <p:nvSpPr>
          <p:cNvPr id="12" name="Ellipse 11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 smtClean="0"/>
              <a:t>10</a:t>
            </a:r>
            <a:endParaRPr lang="de-DE" sz="1700" dirty="0"/>
          </a:p>
        </p:txBody>
      </p:sp>
      <p:cxnSp>
        <p:nvCxnSpPr>
          <p:cNvPr id="13" name="Gerader Verbinder 12"/>
          <p:cNvCxnSpPr>
            <a:stCxn id="12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00" y="-4819"/>
            <a:ext cx="9159555" cy="6862819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Click „</a:t>
            </a:r>
            <a:r>
              <a:rPr lang="de-DE" dirty="0" smtClean="0">
                <a:solidFill>
                  <a:srgbClr val="FF0000"/>
                </a:solidFill>
              </a:rPr>
              <a:t>Next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351" y="1784195"/>
            <a:ext cx="8850851" cy="49024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Ellipse 22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 smtClean="0"/>
              <a:t>11</a:t>
            </a:r>
            <a:endParaRPr lang="de-DE" sz="1700" dirty="0"/>
          </a:p>
        </p:txBody>
      </p:sp>
      <p:cxnSp>
        <p:nvCxnSpPr>
          <p:cNvPr id="24" name="Gerader Verbinder 23"/>
          <p:cNvCxnSpPr>
            <a:stCxn id="23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9220200" y="6448425"/>
            <a:ext cx="280988" cy="271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872" y="6661289"/>
            <a:ext cx="189058" cy="2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00" y="-4819"/>
            <a:ext cx="9159555" cy="6862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171" y="1784195"/>
            <a:ext cx="8762611" cy="4872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Gerader Verbinder 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700" dirty="0" smtClean="0"/>
              <a:t>12</a:t>
            </a:r>
            <a:endParaRPr lang="de-DE" sz="1700" dirty="0"/>
          </a:p>
        </p:txBody>
      </p:sp>
      <p:cxnSp>
        <p:nvCxnSpPr>
          <p:cNvPr id="7" name="Gerader Verbinder 6"/>
          <p:cNvCxnSpPr>
            <a:stCxn id="6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 finalising and saving, click „</a:t>
            </a:r>
            <a:r>
              <a:rPr lang="en-GB" dirty="0" smtClean="0">
                <a:solidFill>
                  <a:srgbClr val="FF0000"/>
                </a:solidFill>
              </a:rPr>
              <a:t>Ok</a:t>
            </a:r>
            <a:r>
              <a:rPr lang="en-GB" dirty="0" smtClean="0"/>
              <a:t>“ 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111" y="4220284"/>
            <a:ext cx="3800000" cy="1238095"/>
          </a:xfrm>
          <a:prstGeom prst="rect">
            <a:avLst/>
          </a:prstGeom>
          <a:ln>
            <a:solidFill>
              <a:srgbClr val="0070C0">
                <a:alpha val="99000"/>
              </a:srgbClr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10306497" y="6348720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0083452" y="6113696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9831505" y="5811182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9500346" y="5451255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324" y="6597706"/>
            <a:ext cx="189058" cy="21711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4575" y="5319778"/>
            <a:ext cx="189058" cy="21711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0275513" y="6643274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18" name="Textfeld 17"/>
          <p:cNvSpPr txBox="1"/>
          <p:nvPr/>
        </p:nvSpPr>
        <p:spPr>
          <a:xfrm>
            <a:off x="9129335" y="5362341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71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220" y="3356146"/>
            <a:ext cx="8697114" cy="32653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301" y="2866889"/>
            <a:ext cx="2275623" cy="149902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3887795" y="4945085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046588" y="4781477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257238" y="4617150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561029" y="4389314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1</a:t>
            </a:r>
          </a:p>
        </p:txBody>
      </p:sp>
      <p:cxnSp>
        <p:nvCxnSpPr>
          <p:cNvPr id="11" name="Gerader Verbinder 10"/>
          <p:cNvCxnSpPr>
            <a:stCxn id="10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139" y="2280275"/>
            <a:ext cx="1118963" cy="1766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139" y="2620525"/>
            <a:ext cx="1118963" cy="20433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5473300" y="3830524"/>
            <a:ext cx="686456" cy="131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91720" y="2119258"/>
            <a:ext cx="2366680" cy="882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8928846" y="2173045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= NO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8930635" y="2529841"/>
            <a:ext cx="62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= YES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When clicking on a </a:t>
            </a:r>
            <a:r>
              <a:rPr lang="en-GB" dirty="0" smtClean="0">
                <a:solidFill>
                  <a:schemeClr val="accent1"/>
                </a:solidFill>
              </a:rPr>
              <a:t>loading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1"/>
                </a:solidFill>
              </a:rPr>
              <a:t>detailed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view</a:t>
            </a:r>
            <a:r>
              <a:rPr lang="en-GB" dirty="0" smtClean="0"/>
              <a:t> appears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061699" y="5081530"/>
            <a:ext cx="1195539" cy="2671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0637" y="5262058"/>
            <a:ext cx="189058" cy="21711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2</a:t>
            </a:r>
          </a:p>
        </p:txBody>
      </p:sp>
      <p:cxnSp>
        <p:nvCxnSpPr>
          <p:cNvPr id="6" name="Gerader Verbinder 5"/>
          <p:cNvCxnSpPr>
            <a:stCxn id="5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524000" y="662451"/>
            <a:ext cx="915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When clicking on „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Header</a:t>
            </a:r>
            <a:r>
              <a:rPr lang="en-GB" dirty="0" smtClean="0"/>
              <a:t>“, „</a:t>
            </a:r>
            <a:r>
              <a:rPr lang="en-GB" dirty="0" smtClean="0">
                <a:solidFill>
                  <a:srgbClr val="FFC000"/>
                </a:solidFill>
              </a:rPr>
              <a:t>Shipping Notification</a:t>
            </a:r>
            <a:r>
              <a:rPr lang="en-GB" dirty="0" smtClean="0"/>
              <a:t>“ or „</a:t>
            </a:r>
            <a:r>
              <a:rPr lang="en-GB" dirty="0" smtClean="0">
                <a:solidFill>
                  <a:schemeClr val="accent2"/>
                </a:solidFill>
              </a:rPr>
              <a:t>Packaging</a:t>
            </a:r>
            <a:r>
              <a:rPr lang="en-GB" dirty="0" smtClean="0"/>
              <a:t>“ </a:t>
            </a:r>
          </a:p>
          <a:p>
            <a:pPr algn="ctr"/>
            <a:r>
              <a:rPr lang="en-GB" dirty="0" smtClean="0"/>
              <a:t>detailed overview appears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19" y="3677694"/>
            <a:ext cx="8797715" cy="27489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631" y="1762208"/>
            <a:ext cx="2028582" cy="337315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0" name="Ellipse 9"/>
          <p:cNvSpPr/>
          <p:nvPr/>
        </p:nvSpPr>
        <p:spPr>
          <a:xfrm>
            <a:off x="3971168" y="4351847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129961" y="4188239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340611" y="4023912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644402" y="3796076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776" y="4314135"/>
            <a:ext cx="189058" cy="217112"/>
          </a:xfrm>
          <a:prstGeom prst="rect">
            <a:avLst/>
          </a:prstGeom>
          <a:ln>
            <a:noFill/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793" y="4707166"/>
            <a:ext cx="189058" cy="217112"/>
          </a:xfrm>
          <a:prstGeom prst="rect">
            <a:avLst/>
          </a:prstGeom>
          <a:ln>
            <a:noFill/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812" y="5112222"/>
            <a:ext cx="189058" cy="217112"/>
          </a:xfrm>
          <a:prstGeom prst="rect">
            <a:avLst/>
          </a:prstGeom>
          <a:ln>
            <a:noFill/>
          </a:ln>
        </p:spPr>
      </p:pic>
      <p:sp>
        <p:nvSpPr>
          <p:cNvPr id="17" name="Ellipse 16"/>
          <p:cNvSpPr/>
          <p:nvPr/>
        </p:nvSpPr>
        <p:spPr bwMode="auto">
          <a:xfrm>
            <a:off x="3609383" y="4436930"/>
            <a:ext cx="45719" cy="45719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3617402" y="4832652"/>
            <a:ext cx="45719" cy="4571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624111" y="5239095"/>
            <a:ext cx="45719" cy="45719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3</a:t>
            </a:r>
          </a:p>
        </p:txBody>
      </p:sp>
      <p:cxnSp>
        <p:nvCxnSpPr>
          <p:cNvPr id="8" name="Gerader Verbinder 7"/>
          <p:cNvCxnSpPr>
            <a:stCxn id="7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423155" y="652789"/>
            <a:ext cx="762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By clicking on the „</a:t>
            </a:r>
            <a:r>
              <a:rPr lang="en-GB" dirty="0" smtClean="0">
                <a:solidFill>
                  <a:srgbClr val="FF0000"/>
                </a:solidFill>
              </a:rPr>
              <a:t>Download symbol</a:t>
            </a:r>
            <a:r>
              <a:rPr lang="en-GB" dirty="0" smtClean="0"/>
              <a:t>“ the report can be saved as an Excel document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34" y="1930440"/>
            <a:ext cx="8640604" cy="4792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hteck 11"/>
          <p:cNvSpPr/>
          <p:nvPr/>
        </p:nvSpPr>
        <p:spPr>
          <a:xfrm>
            <a:off x="10044112" y="6318375"/>
            <a:ext cx="135731" cy="463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48" y="6699930"/>
            <a:ext cx="189058" cy="21711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9905056" y="6371022"/>
            <a:ext cx="79513" cy="8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9682011" y="6135998"/>
            <a:ext cx="125896" cy="12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9430064" y="5833484"/>
            <a:ext cx="188181" cy="16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9098905" y="5473557"/>
            <a:ext cx="266308" cy="22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243" y="5035569"/>
            <a:ext cx="6243067" cy="31898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2" name="Rechteck 1"/>
          <p:cNvSpPr/>
          <p:nvPr/>
        </p:nvSpPr>
        <p:spPr>
          <a:xfrm>
            <a:off x="7634288" y="5110163"/>
            <a:ext cx="728662" cy="20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61" y="3939"/>
            <a:ext cx="9159555" cy="6862819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4838888" y="4377425"/>
            <a:ext cx="2456121" cy="216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62624" y="1765005"/>
            <a:ext cx="2456121" cy="216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984721" y="1765004"/>
            <a:ext cx="2456121" cy="216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794750" y="1765945"/>
            <a:ext cx="2456121" cy="216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1955327" y="4357274"/>
            <a:ext cx="2456121" cy="216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7760392" y="4384162"/>
            <a:ext cx="2456121" cy="216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1</a:t>
            </a:r>
          </a:p>
        </p:txBody>
      </p:sp>
      <p:cxnSp>
        <p:nvCxnSpPr>
          <p:cNvPr id="29" name="Gerader Verbinder 28"/>
          <p:cNvCxnSpPr>
            <a:stCxn id="28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4841307" y="4726929"/>
            <a:ext cx="245612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856073" y="4419152"/>
            <a:ext cx="242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OVER-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Oversized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Gerader Verbinder 42"/>
          <p:cNvCxnSpPr/>
          <p:nvPr/>
        </p:nvCxnSpPr>
        <p:spPr>
          <a:xfrm>
            <a:off x="4845188" y="5105923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4856074" y="4799649"/>
            <a:ext cx="242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itchFamily="34" charset="0"/>
                <a:cs typeface="Arial" pitchFamily="34" charset="0"/>
              </a:rPr>
              <a:t>Larger than 125 x 85 centimetre</a:t>
            </a:r>
          </a:p>
          <a:p>
            <a:pPr algn="ctr"/>
            <a:endParaRPr lang="en-GB" sz="1100" dirty="0"/>
          </a:p>
        </p:txBody>
      </p:sp>
      <p:cxnSp>
        <p:nvCxnSpPr>
          <p:cNvPr id="45" name="Gerader Verbinder 44"/>
          <p:cNvCxnSpPr/>
          <p:nvPr/>
        </p:nvCxnSpPr>
        <p:spPr>
          <a:xfrm>
            <a:off x="4830420" y="5639327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4856075" y="5158317"/>
            <a:ext cx="242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itchFamily="34" charset="0"/>
                <a:cs typeface="Arial" pitchFamily="34" charset="0"/>
              </a:rPr>
              <a:t>Length x Width x Height (in centimetre)</a:t>
            </a:r>
          </a:p>
          <a:p>
            <a:pPr algn="ctr"/>
            <a:endParaRPr lang="en-GB" sz="1100" dirty="0"/>
          </a:p>
        </p:txBody>
      </p:sp>
      <p:sp>
        <p:nvSpPr>
          <p:cNvPr id="49" name="Rechteck 48"/>
          <p:cNvSpPr/>
          <p:nvPr/>
        </p:nvSpPr>
        <p:spPr>
          <a:xfrm>
            <a:off x="4856072" y="5729489"/>
            <a:ext cx="2438935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 At least one dimension is larger than standard</a:t>
            </a:r>
          </a:p>
          <a:p>
            <a:pPr algn="ctr">
              <a:spcBef>
                <a:spcPts val="300"/>
              </a:spcBef>
              <a:buFontTx/>
              <a:buChar char="-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 Won´t be changed by carrier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Gerader Verbinder 53"/>
          <p:cNvCxnSpPr/>
          <p:nvPr/>
        </p:nvCxnSpPr>
        <p:spPr>
          <a:xfrm>
            <a:off x="4876182" y="2103619"/>
            <a:ext cx="245612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>
            <a:off x="1987641" y="2103624"/>
            <a:ext cx="245612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7794748" y="2185059"/>
            <a:ext cx="245612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1966464" y="4776389"/>
            <a:ext cx="245612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/>
          <p:nvPr/>
        </p:nvCxnSpPr>
        <p:spPr>
          <a:xfrm>
            <a:off x="7760891" y="4803279"/>
            <a:ext cx="245612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5531075" y="1797053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EUpal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Eupa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862123" y="2187228"/>
            <a:ext cx="242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itchFamily="34" charset="0"/>
                <a:cs typeface="Arial" pitchFamily="34" charset="0"/>
              </a:rPr>
              <a:t>120 x 80 centimetre</a:t>
            </a:r>
          </a:p>
          <a:p>
            <a:pPr algn="ctr"/>
            <a:endParaRPr lang="en-GB" sz="1100" dirty="0"/>
          </a:p>
        </p:txBody>
      </p:sp>
      <p:sp>
        <p:nvSpPr>
          <p:cNvPr id="76" name="Textfeld 75"/>
          <p:cNvSpPr txBox="1"/>
          <p:nvPr/>
        </p:nvSpPr>
        <p:spPr>
          <a:xfrm>
            <a:off x="4892638" y="2624420"/>
            <a:ext cx="242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Arial" pitchFamily="34" charset="0"/>
                <a:cs typeface="Arial" pitchFamily="34" charset="0"/>
              </a:rPr>
              <a:t>120 x 80 x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Height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(in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centimetre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100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1100" dirty="0"/>
          </a:p>
        </p:txBody>
      </p:sp>
      <p:cxnSp>
        <p:nvCxnSpPr>
          <p:cNvPr id="79" name="Gerader Verbinder 78"/>
          <p:cNvCxnSpPr/>
          <p:nvPr/>
        </p:nvCxnSpPr>
        <p:spPr>
          <a:xfrm>
            <a:off x="4869177" y="2493499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4854409" y="3026903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/>
          <p:cNvSpPr/>
          <p:nvPr/>
        </p:nvSpPr>
        <p:spPr>
          <a:xfrm>
            <a:off x="4845062" y="3117069"/>
            <a:ext cx="2456121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- Standard euro pallet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- Will be changed by carrier (back to the supplier)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987641" y="1795713"/>
            <a:ext cx="243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EWPal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1WPA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1986556" y="2188915"/>
            <a:ext cx="2431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120 x 80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centimetre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Gerader Verbinder 85"/>
          <p:cNvCxnSpPr/>
          <p:nvPr/>
        </p:nvCxnSpPr>
        <p:spPr>
          <a:xfrm>
            <a:off x="1991528" y="2493495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/>
          <p:cNvCxnSpPr/>
          <p:nvPr/>
        </p:nvCxnSpPr>
        <p:spPr>
          <a:xfrm>
            <a:off x="1976760" y="3026899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1982928" y="2632627"/>
            <a:ext cx="242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Arial" pitchFamily="34" charset="0"/>
                <a:cs typeface="Arial" pitchFamily="34" charset="0"/>
              </a:rPr>
              <a:t>120 x 80 x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Height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(in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centimetre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100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1100" dirty="0"/>
          </a:p>
        </p:txBody>
      </p:sp>
      <p:sp>
        <p:nvSpPr>
          <p:cNvPr id="89" name="Rechteck 88"/>
          <p:cNvSpPr/>
          <p:nvPr/>
        </p:nvSpPr>
        <p:spPr>
          <a:xfrm>
            <a:off x="1991528" y="3150449"/>
            <a:ext cx="2449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- Disposable pallet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- Won´t be changed by carrier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7792329" y="1820048"/>
            <a:ext cx="246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GiBo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7794251" y="2279747"/>
            <a:ext cx="24626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124 x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97 x 83,5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centimetre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Gerader Verbinder 94"/>
          <p:cNvCxnSpPr/>
          <p:nvPr/>
        </p:nvCxnSpPr>
        <p:spPr>
          <a:xfrm>
            <a:off x="7801048" y="2629370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/>
          <p:nvPr/>
        </p:nvCxnSpPr>
        <p:spPr>
          <a:xfrm>
            <a:off x="7786280" y="3162774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/>
          <p:cNvSpPr/>
          <p:nvPr/>
        </p:nvSpPr>
        <p:spPr>
          <a:xfrm>
            <a:off x="7786280" y="2769664"/>
            <a:ext cx="24730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1,01 cbm</a:t>
            </a:r>
          </a:p>
        </p:txBody>
      </p:sp>
      <p:sp>
        <p:nvSpPr>
          <p:cNvPr id="98" name="Rechteck 97"/>
          <p:cNvSpPr/>
          <p:nvPr/>
        </p:nvSpPr>
        <p:spPr>
          <a:xfrm>
            <a:off x="7785277" y="3319392"/>
            <a:ext cx="2474056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- Standard grid box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- Will be changed by carrier 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9" name="Gerader Verbinder 98"/>
          <p:cNvCxnSpPr/>
          <p:nvPr/>
        </p:nvCxnSpPr>
        <p:spPr>
          <a:xfrm>
            <a:off x="1960998" y="5221377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/>
          <p:cNvCxnSpPr/>
          <p:nvPr/>
        </p:nvCxnSpPr>
        <p:spPr>
          <a:xfrm>
            <a:off x="1946230" y="5754781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1964040" y="4411376"/>
            <a:ext cx="246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1964040" y="5831956"/>
            <a:ext cx="246242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 Special load carriers or other packaging</a:t>
            </a:r>
          </a:p>
          <a:p>
            <a:pPr algn="ctr">
              <a:spcBef>
                <a:spcPts val="300"/>
              </a:spcBef>
              <a:buFontTx/>
              <a:buChar char="-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 Won´t be changed by carrier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buFontTx/>
              <a:buChar char="-"/>
            </a:pP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7771524" y="4464465"/>
            <a:ext cx="2460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pitches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Gerader Verbinder 105"/>
          <p:cNvCxnSpPr/>
          <p:nvPr/>
        </p:nvCxnSpPr>
        <p:spPr>
          <a:xfrm>
            <a:off x="7766316" y="5248262"/>
            <a:ext cx="24561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/>
          <p:cNvSpPr/>
          <p:nvPr/>
        </p:nvSpPr>
        <p:spPr>
          <a:xfrm>
            <a:off x="7760392" y="4825415"/>
            <a:ext cx="24713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120 x 80 centimetre</a:t>
            </a:r>
            <a:br>
              <a:rPr lang="en-GB" sz="1100" dirty="0" smtClean="0">
                <a:latin typeface="Arial" pitchFamily="34" charset="0"/>
                <a:cs typeface="Arial" pitchFamily="34" charset="0"/>
              </a:rPr>
            </a:br>
            <a:r>
              <a:rPr lang="en-GB" sz="1100" dirty="0" smtClean="0">
                <a:latin typeface="Arial" pitchFamily="34" charset="0"/>
                <a:cs typeface="Arial" pitchFamily="34" charset="0"/>
              </a:rPr>
              <a:t>respectively 0,4 loading  meter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7758230" y="5246457"/>
            <a:ext cx="252441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A pitch is the area, which an </a:t>
            </a:r>
            <a:r>
              <a:rPr lang="en-GB" sz="1100" dirty="0" err="1" smtClean="0">
                <a:latin typeface="Arial" pitchFamily="34" charset="0"/>
                <a:cs typeface="Arial" pitchFamily="34" charset="0"/>
              </a:rPr>
              <a:t>EUPal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with standard dimension 120 x 80 centimetre (0,96m³) occupies</a:t>
            </a:r>
          </a:p>
          <a:p>
            <a:pPr marL="171450" indent="-171450" algn="ctr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 err="1" smtClean="0">
                <a:latin typeface="Arial" pitchFamily="34" charset="0"/>
                <a:cs typeface="Arial" pitchFamily="34" charset="0"/>
              </a:rPr>
              <a:t>Stackability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has to be considered when entering number of pitches</a:t>
            </a:r>
          </a:p>
          <a:p>
            <a:pPr marL="171450" indent="-171450" algn="ctr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Entry without comma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4627475" y="44100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4627474" y="47801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4627475" y="52047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3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4627477" y="5912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14" name="Textfeld 113"/>
          <p:cNvSpPr txBox="1"/>
          <p:nvPr/>
        </p:nvSpPr>
        <p:spPr>
          <a:xfrm>
            <a:off x="4599961" y="17976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4599960" y="216777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6" name="Textfeld 115"/>
          <p:cNvSpPr txBox="1"/>
          <p:nvPr/>
        </p:nvSpPr>
        <p:spPr>
          <a:xfrm>
            <a:off x="4599961" y="25923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3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4599963" y="32998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18" name="Textfeld 117"/>
          <p:cNvSpPr txBox="1"/>
          <p:nvPr/>
        </p:nvSpPr>
        <p:spPr>
          <a:xfrm>
            <a:off x="1733197" y="18085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733196" y="2178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0" name="Textfeld 119"/>
          <p:cNvSpPr txBox="1"/>
          <p:nvPr/>
        </p:nvSpPr>
        <p:spPr>
          <a:xfrm>
            <a:off x="1733197" y="26032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3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1733199" y="33107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2" name="Textfeld 121"/>
          <p:cNvSpPr txBox="1"/>
          <p:nvPr/>
        </p:nvSpPr>
        <p:spPr>
          <a:xfrm>
            <a:off x="7540304" y="18137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7540303" y="221655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4" name="Textfeld 123"/>
          <p:cNvSpPr txBox="1"/>
          <p:nvPr/>
        </p:nvSpPr>
        <p:spPr>
          <a:xfrm>
            <a:off x="7540304" y="27281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3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7540306" y="331601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1701133" y="44051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1701132" y="480788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Textfeld 127"/>
          <p:cNvSpPr txBox="1"/>
          <p:nvPr/>
        </p:nvSpPr>
        <p:spPr>
          <a:xfrm>
            <a:off x="1701133" y="531951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3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1701135" y="59073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7517336" y="4432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7517335" y="48347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7517338" y="57273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35" name="Textfeld 134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1</a:t>
            </a:r>
            <a:r>
              <a:rPr lang="en-GB" dirty="0" smtClean="0"/>
              <a:t> = Abbreviation; 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 = Dimensions; </a:t>
            </a:r>
            <a:r>
              <a:rPr lang="en-GB" dirty="0" smtClean="0">
                <a:solidFill>
                  <a:srgbClr val="0070C0"/>
                </a:solidFill>
              </a:rPr>
              <a:t>3</a:t>
            </a:r>
            <a:r>
              <a:rPr lang="en-GB" dirty="0" smtClean="0"/>
              <a:t> = Volume in </a:t>
            </a:r>
            <a:r>
              <a:rPr lang="en-GB" dirty="0" err="1" smtClean="0"/>
              <a:t>cbm</a:t>
            </a:r>
            <a:r>
              <a:rPr lang="en-GB" dirty="0" smtClean="0"/>
              <a:t>; </a:t>
            </a:r>
            <a:r>
              <a:rPr lang="en-GB" dirty="0" smtClean="0">
                <a:solidFill>
                  <a:schemeClr val="accent2"/>
                </a:solidFill>
              </a:rPr>
              <a:t>4</a:t>
            </a:r>
            <a:r>
              <a:rPr lang="en-GB" dirty="0" smtClean="0"/>
              <a:t> = Meaning </a:t>
            </a:r>
            <a:endParaRPr lang="en-GB" dirty="0"/>
          </a:p>
        </p:txBody>
      </p:sp>
      <p:sp>
        <p:nvSpPr>
          <p:cNvPr id="136" name="Textfeld 135"/>
          <p:cNvSpPr txBox="1"/>
          <p:nvPr/>
        </p:nvSpPr>
        <p:spPr>
          <a:xfrm>
            <a:off x="4467554" y="39013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Dimenstions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ackaging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</a:t>
            </a:r>
            <a:endParaRPr lang="de-DE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Grafik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2</a:t>
            </a:r>
          </a:p>
        </p:txBody>
      </p:sp>
      <p:cxnSp>
        <p:nvCxnSpPr>
          <p:cNvPr id="5" name="Gerader Verbinder 4"/>
          <p:cNvCxnSpPr>
            <a:stCxn id="4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5795383" y="2857584"/>
            <a:ext cx="37695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  <a:tabLst>
                <a:tab pos="1438275" algn="l"/>
                <a:tab pos="4305300" algn="l"/>
              </a:tabLst>
            </a:pPr>
            <a:r>
              <a:rPr lang="en-GB" sz="1300" b="1" dirty="0" smtClean="0">
                <a:solidFill>
                  <a:srgbClr val="FF0000"/>
                </a:solidFill>
              </a:rPr>
              <a:t>Loading cannot be entered</a:t>
            </a:r>
            <a:endParaRPr lang="en-GB" sz="1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  <a:tabLst>
                <a:tab pos="1438275" algn="l"/>
                <a:tab pos="4305300" algn="l"/>
              </a:tabLst>
            </a:pPr>
            <a:r>
              <a:rPr lang="en-GB" sz="1300" dirty="0" smtClean="0"/>
              <a:t> </a:t>
            </a:r>
            <a:r>
              <a:rPr lang="en-GB" sz="1200" dirty="0" smtClean="0"/>
              <a:t>not possible to select the factory</a:t>
            </a:r>
          </a:p>
          <a:p>
            <a:pPr lvl="1">
              <a:buFontTx/>
              <a:buChar char="-"/>
              <a:tabLst>
                <a:tab pos="1438275" algn="l"/>
                <a:tab pos="4305300" algn="l"/>
              </a:tabLst>
            </a:pPr>
            <a:r>
              <a:rPr lang="en-GB" sz="1200" dirty="0" smtClean="0"/>
              <a:t> Goods supplier is missing</a:t>
            </a:r>
          </a:p>
          <a:p>
            <a:pPr lvl="1">
              <a:buFontTx/>
              <a:buChar char="-"/>
              <a:tabLst>
                <a:tab pos="1438275" algn="l"/>
                <a:tab pos="4305300" algn="l"/>
              </a:tabLst>
            </a:pPr>
            <a:r>
              <a:rPr lang="en-GB" sz="1200" dirty="0" smtClean="0"/>
              <a:t> scheduling agreement is missing</a:t>
            </a:r>
          </a:p>
          <a:p>
            <a:pPr lvl="1">
              <a:buFontTx/>
              <a:buChar char="-"/>
              <a:tabLst>
                <a:tab pos="1438275" algn="l"/>
                <a:tab pos="4305300" algn="l"/>
              </a:tabLst>
            </a:pPr>
            <a:r>
              <a:rPr lang="en-GB" sz="1200" dirty="0" smtClean="0"/>
              <a:t> not possible to save the notification</a:t>
            </a:r>
          </a:p>
          <a:p>
            <a:pPr lvl="1">
              <a:tabLst>
                <a:tab pos="1438275" algn="l"/>
                <a:tab pos="4305300" algn="l"/>
              </a:tabLst>
            </a:pPr>
            <a:endParaRPr lang="en-GB" sz="1300" b="1" dirty="0" smtClean="0"/>
          </a:p>
          <a:p>
            <a:pPr lvl="1">
              <a:tabLst>
                <a:tab pos="1438275" algn="l"/>
                <a:tab pos="4305300" algn="l"/>
              </a:tabLst>
            </a:pPr>
            <a:endParaRPr lang="en-GB" sz="1300" b="1" dirty="0" smtClean="0"/>
          </a:p>
          <a:p>
            <a:pPr lvl="1">
              <a:tabLst>
                <a:tab pos="1438275" algn="l"/>
                <a:tab pos="4305300" algn="l"/>
              </a:tabLst>
            </a:pPr>
            <a:endParaRPr lang="en-GB" sz="1300" b="1" dirty="0" smtClean="0"/>
          </a:p>
          <a:p>
            <a:pPr lvl="1">
              <a:buNone/>
              <a:tabLst>
                <a:tab pos="1438275" algn="l"/>
                <a:tab pos="4305300" algn="l"/>
              </a:tabLst>
            </a:pPr>
            <a:r>
              <a:rPr lang="en-GB" sz="1300" b="1" dirty="0" smtClean="0">
                <a:solidFill>
                  <a:srgbClr val="FF0000"/>
                </a:solidFill>
              </a:rPr>
              <a:t>No access to portal</a:t>
            </a:r>
          </a:p>
          <a:p>
            <a:pPr lvl="1">
              <a:buFontTx/>
              <a:buChar char="-"/>
              <a:tabLst>
                <a:tab pos="1438275" algn="l"/>
                <a:tab pos="4305300" algn="l"/>
              </a:tabLst>
            </a:pPr>
            <a:r>
              <a:rPr lang="en-GB" sz="1200" dirty="0" smtClean="0"/>
              <a:t> please us the attached excel formula for informing about the failure precisely</a:t>
            </a:r>
            <a:endParaRPr lang="en-GB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Support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317"/>
          <a:stretch/>
        </p:blipFill>
        <p:spPr>
          <a:xfrm>
            <a:off x="1832943" y="1990999"/>
            <a:ext cx="2849380" cy="4290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27103" y="3951718"/>
            <a:ext cx="59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e.g.: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82983" y="156751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Support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2" name="Geschweifte Klammer rechts 21"/>
          <p:cNvSpPr/>
          <p:nvPr/>
        </p:nvSpPr>
        <p:spPr>
          <a:xfrm>
            <a:off x="4675359" y="1936845"/>
            <a:ext cx="350844" cy="441024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65222" y="2745904"/>
            <a:ext cx="3374179" cy="133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65221" y="4255798"/>
            <a:ext cx="3374179" cy="133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6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3</a:t>
            </a:r>
          </a:p>
        </p:txBody>
      </p:sp>
      <p:cxnSp>
        <p:nvCxnSpPr>
          <p:cNvPr id="5" name="Gerader Verbinder 4"/>
          <p:cNvCxnSpPr>
            <a:stCxn id="4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Overview of BSH factories</a:t>
            </a:r>
            <a:endParaRPr lang="en-GB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26383"/>
              </p:ext>
            </p:extLst>
          </p:nvPr>
        </p:nvGraphicFramePr>
        <p:xfrm>
          <a:off x="6112283" y="2153510"/>
          <a:ext cx="3517900" cy="3114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266">
                  <a:extLst>
                    <a:ext uri="{9D8B030D-6E8A-4147-A177-3AD203B41FA5}">
                      <a16:colId xmlns:a16="http://schemas.microsoft.com/office/drawing/2014/main" val="907582079"/>
                    </a:ext>
                  </a:extLst>
                </a:gridCol>
                <a:gridCol w="734266">
                  <a:extLst>
                    <a:ext uri="{9D8B030D-6E8A-4147-A177-3AD203B41FA5}">
                      <a16:colId xmlns:a16="http://schemas.microsoft.com/office/drawing/2014/main" val="3944495770"/>
                    </a:ext>
                  </a:extLst>
                </a:gridCol>
                <a:gridCol w="734266">
                  <a:extLst>
                    <a:ext uri="{9D8B030D-6E8A-4147-A177-3AD203B41FA5}">
                      <a16:colId xmlns:a16="http://schemas.microsoft.com/office/drawing/2014/main" val="2180058611"/>
                    </a:ext>
                  </a:extLst>
                </a:gridCol>
                <a:gridCol w="657551">
                  <a:extLst>
                    <a:ext uri="{9D8B030D-6E8A-4147-A177-3AD203B41FA5}">
                      <a16:colId xmlns:a16="http://schemas.microsoft.com/office/drawing/2014/main" val="2546160790"/>
                    </a:ext>
                  </a:extLst>
                </a:gridCol>
                <a:gridCol w="657551">
                  <a:extLst>
                    <a:ext uri="{9D8B030D-6E8A-4147-A177-3AD203B41FA5}">
                      <a16:colId xmlns:a16="http://schemas.microsoft.com/office/drawing/2014/main" val="50087491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division</a:t>
                      </a:r>
                      <a:r>
                        <a:rPr lang="de-DE" sz="900" u="none" strike="noStrike" dirty="0">
                          <a:effectLst/>
                        </a:rPr>
                        <a:t>  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country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location</a:t>
                      </a:r>
                      <a:endParaRPr lang="de-DE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factory number </a:t>
                      </a:r>
                      <a:endParaRPr lang="de-DE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factory</a:t>
                      </a:r>
                      <a:r>
                        <a:rPr lang="de-DE" sz="900" u="none" strike="noStrike" dirty="0">
                          <a:effectLst/>
                        </a:rPr>
                        <a:t> </a:t>
                      </a:r>
                      <a:r>
                        <a:rPr lang="de-DE" sz="900" u="none" strike="noStrike" dirty="0" err="1">
                          <a:effectLst/>
                        </a:rPr>
                        <a:t>abbr</a:t>
                      </a:r>
                      <a:r>
                        <a:rPr lang="de-DE" sz="900" u="none" strike="noStrike" dirty="0">
                          <a:effectLst/>
                        </a:rPr>
                        <a:t>. 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85715"/>
                  </a:ext>
                </a:extLst>
              </a:tr>
              <a:tr h="161925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Laundry</a:t>
                      </a:r>
                      <a:r>
                        <a:rPr lang="de-DE" sz="900" u="none" strike="noStrike" dirty="0">
                          <a:effectLst/>
                        </a:rPr>
                        <a:t> Care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India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Chennai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5720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FLCCn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44604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China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Nanjing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5534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FLCNa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1324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Wuxi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5501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FLCW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580995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Germany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Nauen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01267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Poland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Lodz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348644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Lodz-Dabrowa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5343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38267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Russia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St. Petersburg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5372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FLCPb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57064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Spain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La Cartuja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5231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FLCC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2014686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Turkey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Cerkezköy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FLCI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6734228"/>
                  </a:ext>
                </a:extLst>
              </a:tr>
              <a:tr h="16192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Refrigeration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China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Chuzhou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5511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FRFC1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846077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Germany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Giengen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5041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FRFG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838119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Poland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Wroclaw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5347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FRFWr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3104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Russia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St. Petersburg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5371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FRFPb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27390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Spain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Esquiroz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5211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FRFE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238593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Turkey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Cerkezköy1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5321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FRFI1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7941338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Turkey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Cerkezköy2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5321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FRFI2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86318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Service Parts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USA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New Bern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6452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701515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6112283" y="2140810"/>
            <a:ext cx="3517900" cy="311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01950"/>
              </p:ext>
            </p:extLst>
          </p:nvPr>
        </p:nvGraphicFramePr>
        <p:xfrm>
          <a:off x="2546884" y="2150858"/>
          <a:ext cx="3403600" cy="442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618">
                  <a:extLst>
                    <a:ext uri="{9D8B030D-6E8A-4147-A177-3AD203B41FA5}">
                      <a16:colId xmlns:a16="http://schemas.microsoft.com/office/drawing/2014/main" val="2056508831"/>
                    </a:ext>
                  </a:extLst>
                </a:gridCol>
                <a:gridCol w="689618">
                  <a:extLst>
                    <a:ext uri="{9D8B030D-6E8A-4147-A177-3AD203B41FA5}">
                      <a16:colId xmlns:a16="http://schemas.microsoft.com/office/drawing/2014/main" val="1616731348"/>
                    </a:ext>
                  </a:extLst>
                </a:gridCol>
                <a:gridCol w="689618">
                  <a:extLst>
                    <a:ext uri="{9D8B030D-6E8A-4147-A177-3AD203B41FA5}">
                      <a16:colId xmlns:a16="http://schemas.microsoft.com/office/drawing/2014/main" val="3909012523"/>
                    </a:ext>
                  </a:extLst>
                </a:gridCol>
                <a:gridCol w="667373">
                  <a:extLst>
                    <a:ext uri="{9D8B030D-6E8A-4147-A177-3AD203B41FA5}">
                      <a16:colId xmlns:a16="http://schemas.microsoft.com/office/drawing/2014/main" val="961566497"/>
                    </a:ext>
                  </a:extLst>
                </a:gridCol>
                <a:gridCol w="667373">
                  <a:extLst>
                    <a:ext uri="{9D8B030D-6E8A-4147-A177-3AD203B41FA5}">
                      <a16:colId xmlns:a16="http://schemas.microsoft.com/office/drawing/2014/main" val="396308882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division</a:t>
                      </a:r>
                      <a:r>
                        <a:rPr lang="de-DE" sz="900" u="none" strike="noStrike" dirty="0">
                          <a:effectLst/>
                        </a:rPr>
                        <a:t>  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country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location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factory number </a:t>
                      </a:r>
                      <a:endParaRPr lang="de-DE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factory</a:t>
                      </a:r>
                      <a:r>
                        <a:rPr lang="de-DE" sz="900" u="none" strike="noStrike" dirty="0">
                          <a:effectLst/>
                        </a:rPr>
                        <a:t> </a:t>
                      </a:r>
                      <a:r>
                        <a:rPr lang="de-DE" sz="900" u="none" strike="noStrike" dirty="0" err="1">
                          <a:effectLst/>
                        </a:rPr>
                        <a:t>abbr</a:t>
                      </a:r>
                      <a:r>
                        <a:rPr lang="de-DE" sz="900" u="none" strike="noStrike" dirty="0">
                          <a:effectLst/>
                        </a:rPr>
                        <a:t>. </a:t>
                      </a:r>
                      <a:endParaRPr lang="de-DE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58232"/>
                  </a:ext>
                </a:extLst>
              </a:tr>
              <a:tr h="16192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Consumer Products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China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Nanjing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5531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FCPNa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340732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Germany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Bad Neustadt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5071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FCPB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825735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Spain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Vitoria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5251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FCPV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7889688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pPr algn="ctr" rtl="0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Rogoznica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5345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FCPR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486869"/>
                  </a:ext>
                </a:extLst>
              </a:tr>
              <a:tr h="161925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Cooking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China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Nanjing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5532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FCGN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81331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France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Lipsheim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5101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914239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Germany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Traunreut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5051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FCGT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0141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Bretten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5061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FCGB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54926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Greece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Athens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5301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38191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Poland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Wroclaw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5346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FCGWr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379287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Spain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Santander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5221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FCGS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49141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Montanana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5242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FCGM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134975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Turkey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Cerkezköy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245624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USA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New Bern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5602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FCGNb1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9537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New Bern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5603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FCGNb2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236821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La Follette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5621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FCGF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707407"/>
                  </a:ext>
                </a:extLst>
              </a:tr>
              <a:tr h="17145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Dish</a:t>
                      </a:r>
                      <a:r>
                        <a:rPr lang="de-DE" sz="900" u="none" strike="noStrike" dirty="0">
                          <a:effectLst/>
                        </a:rPr>
                        <a:t> Care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Germany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Dillingen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5031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FDCD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2285161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Poland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Lodz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FDCL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750043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Spain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Estella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5201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FDCE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34653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 err="1">
                          <a:effectLst/>
                        </a:rPr>
                        <a:t>Montanana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5241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FDCM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687316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Turkey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Cerkezköy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5324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FDCI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022270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USA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New Bern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5601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</a:rPr>
                        <a:t>FDCNb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5724943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pPr algn="ctr" rtl="0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Chuzhou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5513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FDCCh</a:t>
                      </a:r>
                      <a:endParaRPr lang="de-DE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40635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Electronics Systems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China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Nanjing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>
                          <a:effectLst/>
                        </a:rPr>
                        <a:t>5533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FEDNa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143716"/>
                  </a:ext>
                </a:extLst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2546884" y="2140810"/>
            <a:ext cx="3403600" cy="4439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 bwMode="auto">
          <a:xfrm>
            <a:off x="2117337" y="3651217"/>
            <a:ext cx="8370000" cy="4050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17337" y="3703440"/>
            <a:ext cx="84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-6 WD	-5 </a:t>
            </a:r>
            <a:r>
              <a:rPr lang="de-DE" sz="1400" dirty="0"/>
              <a:t>WD </a:t>
            </a:r>
            <a:r>
              <a:rPr lang="de-DE" sz="1400" dirty="0" smtClean="0"/>
              <a:t>	-4 </a:t>
            </a:r>
            <a:r>
              <a:rPr lang="de-DE" sz="1400" dirty="0"/>
              <a:t>WD </a:t>
            </a:r>
            <a:r>
              <a:rPr lang="de-DE" sz="1400" dirty="0" smtClean="0"/>
              <a:t>	-3 </a:t>
            </a:r>
            <a:r>
              <a:rPr lang="de-DE" sz="1400" dirty="0"/>
              <a:t>WD </a:t>
            </a:r>
            <a:r>
              <a:rPr lang="de-DE" sz="1400" dirty="0" smtClean="0"/>
              <a:t>	-2 </a:t>
            </a:r>
            <a:r>
              <a:rPr lang="de-DE" sz="1400" dirty="0"/>
              <a:t>WD </a:t>
            </a:r>
            <a:r>
              <a:rPr lang="de-DE" sz="1400" dirty="0" smtClean="0"/>
              <a:t>	-1 </a:t>
            </a:r>
            <a:r>
              <a:rPr lang="de-DE" sz="1400" dirty="0"/>
              <a:t>WD </a:t>
            </a:r>
            <a:r>
              <a:rPr lang="de-DE" sz="1400" dirty="0" smtClean="0"/>
              <a:t>		</a:t>
            </a:r>
            <a:r>
              <a:rPr lang="de-DE" sz="1400" b="1" dirty="0" smtClean="0"/>
              <a:t>Pickup </a:t>
            </a:r>
            <a:r>
              <a:rPr lang="de-DE" sz="1400" b="1" dirty="0" err="1" smtClean="0"/>
              <a:t>day</a:t>
            </a:r>
            <a:endParaRPr lang="en-US" sz="1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524000" y="1899146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When to place Pickup notification: </a:t>
            </a:r>
            <a:endParaRPr lang="en-GB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6238314" y="4083357"/>
            <a:ext cx="1661677" cy="116955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u="sng" dirty="0" smtClean="0"/>
              <a:t>The latest 1 working day prior Pickup (before 14 o´clock): </a:t>
            </a:r>
          </a:p>
          <a:p>
            <a:r>
              <a:rPr lang="en-GB" sz="1000" dirty="0" smtClean="0"/>
              <a:t>LTL / LCL as well as FTL / FCL, if supplier and receiving factory are located in the same country</a:t>
            </a:r>
            <a:endParaRPr lang="en-GB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3562348" y="2740188"/>
            <a:ext cx="1339978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u="sng" dirty="0" smtClean="0"/>
              <a:t>The latest 4 working days prior Pickup: </a:t>
            </a:r>
          </a:p>
          <a:p>
            <a:r>
              <a:rPr lang="en-GB" sz="1000" dirty="0" smtClean="0"/>
              <a:t>LTL and FTL ex Italy to Europe</a:t>
            </a:r>
            <a:endParaRPr lang="en-GB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674093" y="4080692"/>
            <a:ext cx="1495496" cy="7078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u="sng" dirty="0" smtClean="0"/>
              <a:t>The latest 6 working days prior Pickup: </a:t>
            </a:r>
          </a:p>
          <a:p>
            <a:r>
              <a:rPr lang="en-GB" sz="1000" dirty="0" smtClean="0"/>
              <a:t>FTL and FCL to Overseas, Russia and Turkey</a:t>
            </a:r>
            <a:endParaRPr lang="en-GB" sz="1000" dirty="0"/>
          </a:p>
        </p:txBody>
      </p:sp>
      <p:sp>
        <p:nvSpPr>
          <p:cNvPr id="9" name="Ellipse 8"/>
          <p:cNvSpPr/>
          <p:nvPr/>
        </p:nvSpPr>
        <p:spPr bwMode="auto">
          <a:xfrm>
            <a:off x="2106841" y="3696217"/>
            <a:ext cx="630000" cy="3150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917337" y="3678965"/>
            <a:ext cx="630000" cy="315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6707337" y="3680835"/>
            <a:ext cx="630000" cy="31500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4</a:t>
            </a:r>
          </a:p>
        </p:txBody>
      </p:sp>
      <p:cxnSp>
        <p:nvCxnSpPr>
          <p:cNvPr id="14" name="Gerader Verbinder 13"/>
          <p:cNvCxnSpPr>
            <a:stCxn id="13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524000" y="885739"/>
            <a:ext cx="91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Placing Pickup Notification</a:t>
            </a:r>
            <a:endParaRPr lang="en-GB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555" cy="6862819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>5</a:t>
            </a:r>
            <a:endParaRPr lang="de-DE" sz="2000" dirty="0"/>
          </a:p>
        </p:txBody>
      </p:sp>
      <p:cxnSp>
        <p:nvCxnSpPr>
          <p:cNvPr id="5" name="Gerader Verbinder 4"/>
          <p:cNvCxnSpPr>
            <a:stCxn id="4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82980" y="766631"/>
            <a:ext cx="24193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More advises for Export</a:t>
            </a:r>
            <a:endParaRPr lang="en-GB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121817" y="65890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!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05868" y="65890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!</a:t>
            </a:r>
            <a:endParaRPr lang="de-DE" sz="3200" b="1" dirty="0">
              <a:solidFill>
                <a:srgbClr val="FF0000"/>
              </a:solidFill>
            </a:endParaRPr>
          </a:p>
        </p:txBody>
      </p:sp>
      <p:cxnSp>
        <p:nvCxnSpPr>
          <p:cNvPr id="17" name="Gerader Verbinder 16"/>
          <p:cNvCxnSpPr/>
          <p:nvPr/>
        </p:nvCxnSpPr>
        <p:spPr>
          <a:xfrm>
            <a:off x="1524000" y="1730829"/>
            <a:ext cx="9159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680920" y="1900813"/>
            <a:ext cx="886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Char char="-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entries for the pickup order (weight, volume, load carriers) have to match with the entries on the delivery note, bill of loading and export documents</a:t>
            </a:r>
          </a:p>
          <a:p>
            <a:pPr marL="228600" indent="-228600">
              <a:buFontTx/>
              <a:buChar char="-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pickup order should only be created when all shipment- and customs-documents are complete and available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1523998" y="2656110"/>
            <a:ext cx="9159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1680920" y="2765077"/>
            <a:ext cx="86017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u="sng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de-DE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de-DE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de-DE" sz="1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In addition to the creation of the pickup order and the shipping notification via the supplier portal:</a:t>
            </a:r>
          </a:p>
          <a:p>
            <a:pPr marL="342900" indent="-342900">
              <a:spcAft>
                <a:spcPts val="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 shipping and customs documents have to be sent beforehand via mail or fax to your contact person at the receiving factory and if necessary to 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regional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carrier. This has to be made for the creation of export documents and for verification of the documentation: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/>
              <a:buChar char="-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Suppliers with </a:t>
            </a:r>
            <a:r>
              <a:rPr lang="en-US" sz="1200" u="sng" dirty="0">
                <a:latin typeface="Arial" pitchFamily="34" charset="0"/>
                <a:cs typeface="Arial" pitchFamily="34" charset="0"/>
              </a:rPr>
              <a:t>a pickup location in Germany with a zip code of 01-59 as well as 99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report these documents:</a:t>
            </a:r>
          </a:p>
          <a:p>
            <a:pPr marL="742950" lvl="1" indent="-285750">
              <a:spcAft>
                <a:spcPts val="0"/>
              </a:spcAft>
              <a:buFont typeface="Courier New"/>
              <a:buChar char="o"/>
            </a:pP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Turkey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carrier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Rieck: </a:t>
            </a:r>
            <a:r>
              <a:rPr lang="de-DE" sz="1200" dirty="0">
                <a:latin typeface="Arial" pitchFamily="34" charset="0"/>
                <a:cs typeface="Arial" pitchFamily="34" charset="0"/>
                <a:hlinkClick r:id="rId5"/>
              </a:rPr>
              <a:t>bsh-belog@rieck-logistik.de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/>
              <a:buChar char="o"/>
            </a:pP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Russia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Hub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Nauen: </a:t>
            </a:r>
            <a:r>
              <a:rPr lang="de-DE" sz="1200" dirty="0">
                <a:latin typeface="Arial" pitchFamily="34" charset="0"/>
                <a:cs typeface="Arial" pitchFamily="34" charset="0"/>
                <a:hlinkClick r:id="rId6"/>
              </a:rPr>
              <a:t>NAU-INBOUND@bshg.com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Calibri"/>
              <a:buChar char="-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Suppliers with a pickup location in Germany with a </a:t>
            </a:r>
            <a:r>
              <a:rPr lang="en-US" sz="1200" u="sng" dirty="0">
                <a:latin typeface="Arial" pitchFamily="34" charset="0"/>
                <a:cs typeface="Arial" pitchFamily="34" charset="0"/>
              </a:rPr>
              <a:t>zip code of 60-98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report these documents: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For Turkey to carrier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Döderlein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7"/>
              </a:rPr>
              <a:t>bshg@romanmayer-group.com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For Russia to Hub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Nauen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6"/>
              </a:rPr>
              <a:t> NAU-INBOUND@bshg.com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688806" y="4867928"/>
            <a:ext cx="8867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</a:pPr>
            <a:r>
              <a:rPr lang="en-GB" sz="1200" u="sng" dirty="0" smtClean="0">
                <a:latin typeface="Arial" pitchFamily="34" charset="0"/>
                <a:cs typeface="Arial" pitchFamily="34" charset="0"/>
              </a:rPr>
              <a:t>b) to </a:t>
            </a:r>
            <a:r>
              <a:rPr lang="en-GB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USA</a:t>
            </a:r>
            <a:r>
              <a:rPr lang="en-GB" sz="1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GB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China / India</a:t>
            </a:r>
          </a:p>
          <a:p>
            <a:pPr marL="342900" indent="-342900">
              <a:spcAft>
                <a:spcPts val="0"/>
              </a:spcAft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In addition to placing transport and shipping notification in supplier portal, the </a:t>
            </a: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shipping and export documents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have to be send to: 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- </a:t>
            </a:r>
            <a:r>
              <a:rPr lang="en-GB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Nauen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for USA: 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  <a:hlinkClick r:id="rId8"/>
              </a:rPr>
              <a:t>NAU-INBOUND-USA@bshg.com</a:t>
            </a:r>
            <a:endParaRPr lang="en-GB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257300" lvl="2" indent="-342900">
              <a:spcAft>
                <a:spcPts val="0"/>
              </a:spcAft>
            </a:pP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- </a:t>
            </a:r>
            <a:r>
              <a:rPr lang="en-GB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Nauen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for China: 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  <a:hlinkClick r:id="rId9"/>
              </a:rPr>
              <a:t>NAU-INBOUNd-CHINA@bshg.com</a:t>
            </a:r>
            <a:endParaRPr lang="en-GB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257300" lvl="2" indent="-342900">
              <a:spcAft>
                <a:spcPts val="0"/>
              </a:spcAft>
            </a:pP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	- </a:t>
            </a:r>
            <a:r>
              <a:rPr lang="en-GB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Nauen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for India: 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  <a:hlinkClick r:id="rId10"/>
              </a:rPr>
              <a:t>NAU-INBOUND-INDIEN@bshg.com</a:t>
            </a:r>
            <a:r>
              <a:rPr lang="en-GB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>
          <a:xfrm>
            <a:off x="1523997" y="4813659"/>
            <a:ext cx="9159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1688806" y="6207378"/>
            <a:ext cx="913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de-DE" sz="1200" u="sng" dirty="0">
                <a:latin typeface="Arial" pitchFamily="34" charset="0"/>
                <a:cs typeface="Arial" pitchFamily="34" charset="0"/>
              </a:rPr>
              <a:t>c) </a:t>
            </a:r>
            <a:r>
              <a:rPr lang="de-DE" sz="1200" u="sng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India</a:t>
            </a:r>
          </a:p>
          <a:p>
            <a:pPr marL="342900" indent="-342900"/>
            <a:r>
              <a:rPr lang="en-US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original documents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have to be sent via CEP (Currier Express Parcel) to </a:t>
            </a:r>
            <a:r>
              <a:rPr lang="de-DE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BSH-Hub Nauen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200" dirty="0" smtClean="0">
                <a:latin typeface="Arial" pitchFamily="34" charset="0"/>
                <a:cs typeface="Arial" pitchFamily="34" charset="0"/>
                <a:sym typeface="Wingdings" pitchFamily="2" charset="2"/>
                <a:hlinkClick r:id="rId10"/>
              </a:rPr>
              <a:t>NAU-INBOUND-INDIEN@bshg.com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r Verbinder 22"/>
          <p:cNvCxnSpPr/>
          <p:nvPr/>
        </p:nvCxnSpPr>
        <p:spPr>
          <a:xfrm>
            <a:off x="1542823" y="6166209"/>
            <a:ext cx="9159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21" y="-9391"/>
            <a:ext cx="9159555" cy="68628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52122" y="698608"/>
            <a:ext cx="816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Start screen for selecting  the app „Transport &amp; Shipping notification“</a:t>
            </a:r>
          </a:p>
          <a:p>
            <a:pPr algn="ctr"/>
            <a:r>
              <a:rPr lang="en-GB" dirty="0" smtClean="0"/>
              <a:t>Click on </a:t>
            </a:r>
            <a:r>
              <a:rPr lang="en-GB" dirty="0" smtClean="0">
                <a:solidFill>
                  <a:srgbClr val="FF0000"/>
                </a:solidFill>
              </a:rPr>
              <a:t>Transport &amp; Shipping Notification </a:t>
            </a:r>
            <a:r>
              <a:rPr lang="en-GB" dirty="0" smtClean="0"/>
              <a:t>for Pickup orders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9" y="1733880"/>
            <a:ext cx="8648678" cy="488172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771659" y="1733880"/>
            <a:ext cx="8648678" cy="4881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3" y="106435"/>
            <a:ext cx="739999" cy="537885"/>
          </a:xfrm>
          <a:prstGeom prst="rect">
            <a:avLst/>
          </a:prstGeom>
        </p:spPr>
      </p:pic>
      <p:cxnSp>
        <p:nvCxnSpPr>
          <p:cNvPr id="15" name="Gerader Verbinder 14"/>
          <p:cNvCxnSpPr/>
          <p:nvPr/>
        </p:nvCxnSpPr>
        <p:spPr>
          <a:xfrm>
            <a:off x="1962560" y="1363517"/>
            <a:ext cx="8320084" cy="9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680920" y="291889"/>
            <a:ext cx="585315" cy="5892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1</a:t>
            </a:r>
          </a:p>
        </p:txBody>
      </p:sp>
      <p:cxnSp>
        <p:nvCxnSpPr>
          <p:cNvPr id="17" name="Gerader Verbinder 16"/>
          <p:cNvCxnSpPr>
            <a:stCxn id="16" idx="4"/>
          </p:cNvCxnSpPr>
          <p:nvPr/>
        </p:nvCxnSpPr>
        <p:spPr>
          <a:xfrm flipH="1">
            <a:off x="1973577" y="881150"/>
            <a:ext cx="1" cy="49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2106882" y="5497289"/>
            <a:ext cx="1018156" cy="104418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960" y="6295605"/>
            <a:ext cx="164250" cy="18862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662" y="5455627"/>
            <a:ext cx="2419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BC92CB0E9D3447BF058CD09E9EA825" ma:contentTypeVersion="11" ma:contentTypeDescription="Create a new document." ma:contentTypeScope="" ma:versionID="3dff21ecc4663ac4a67706135c244338">
  <xsd:schema xmlns:xsd="http://www.w3.org/2001/XMLSchema" xmlns:xs="http://www.w3.org/2001/XMLSchema" xmlns:p="http://schemas.microsoft.com/office/2006/metadata/properties" xmlns:ns1="051230bc-0a4a-4f8b-af41-f5c8829ebfc5" xmlns:ns2="http://schemas.microsoft.com/sharepoint/v3" xmlns:ns3="http://schemas.microsoft.com/sharepoint/v4" xmlns:ns4="0e35b39f-75b6-4f8a-b680-82d2cc922c81" xmlns:ns5="c1bf64aa-0faf-48db-8577-bc62fefce24d" targetNamespace="http://schemas.microsoft.com/office/2006/metadata/properties" ma:root="true" ma:fieldsID="fa585403d94c5a9286174350deb50625" ns1:_="" ns2:_="" ns3:_="" ns4:_="" ns5:_="">
    <xsd:import namespace="051230bc-0a4a-4f8b-af41-f5c8829ebfc5"/>
    <xsd:import namespace="http://schemas.microsoft.com/sharepoint/v3"/>
    <xsd:import namespace="http://schemas.microsoft.com/sharepoint/v4"/>
    <xsd:import namespace="0e35b39f-75b6-4f8a-b680-82d2cc922c81"/>
    <xsd:import namespace="c1bf64aa-0faf-48db-8577-bc62fefce24d"/>
    <xsd:element name="properties">
      <xsd:complexType>
        <xsd:sequence>
          <xsd:element name="documentManagement">
            <xsd:complexType>
              <xsd:all>
                <xsd:element ref="ns2:Language"/>
                <xsd:element ref="ns2:WorkCountry" minOccurs="0"/>
                <xsd:element ref="ns1:Details" minOccurs="0"/>
                <xsd:element ref="ns3:IconOverlay" minOccurs="0"/>
                <xsd:element ref="ns4:E_x002d__x0020_IT_x0020_Documentation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230bc-0a4a-4f8b-af41-f5c8829ebfc5" elementFormDefault="qualified">
    <xsd:import namespace="http://schemas.microsoft.com/office/2006/documentManagement/types"/>
    <xsd:import namespace="http://schemas.microsoft.com/office/infopath/2007/PartnerControls"/>
    <xsd:element name="Details" ma:index="11" nillable="true" ma:displayName="Details" ma:description="further content details" ma:internalName="Detail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3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  <xsd:element name="WorkCountry" ma:index="4" nillable="true" ma:displayName="Country/Region" ma:internalName="WorkCountr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5b39f-75b6-4f8a-b680-82d2cc922c81" elementFormDefault="qualified">
    <xsd:import namespace="http://schemas.microsoft.com/office/2006/documentManagement/types"/>
    <xsd:import namespace="http://schemas.microsoft.com/office/infopath/2007/PartnerControls"/>
    <xsd:element name="E_x002d__x0020_IT_x0020_Documentation" ma:index="13" nillable="true" ma:displayName="E- IT Documentation" ma:internalName="E_x002d__x0020_IT_x0020_Document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f64aa-0faf-48db-8577-bc62fefce24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axOccurs="1" ma:index="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Details xmlns="051230bc-0a4a-4f8b-af41-f5c8829ebfc5">training material for suppliers using the "transport- and shipping notification" app in the One Communication Portal (OCP)</Details>
    <IconOverlay xmlns="http://schemas.microsoft.com/sharepoint/v4" xsi:nil="true"/>
    <E_x002d__x0020_IT_x0020_Documentation xmlns="0e35b39f-75b6-4f8a-b680-82d2cc922c81" xsi:nil="true"/>
    <WorkCountry xmlns="http://schemas.microsoft.com/sharepoint/v3">all</WorkCountry>
    <_dlc_DocId xmlns="c1bf64aa-0faf-48db-8577-bc62fefce24d">TVCHS4VXYJA4-1378302158-99</_dlc_DocId>
    <_dlc_DocIdUrl xmlns="c1bf64aa-0faf-48db-8577-bc62fefce24d">
      <Url>https://emea-teamspace.bshg.com/sites/00010185/lop/docs/_layouts/15/DocIdRedir.aspx?ID=TVCHS4VXYJA4-1378302158-99</Url>
      <Description>TVCHS4VXYJA4-1378302158-99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2559C2-472D-47A9-9759-203185E91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1230bc-0a4a-4f8b-af41-f5c8829ebfc5"/>
    <ds:schemaRef ds:uri="http://schemas.microsoft.com/sharepoint/v3"/>
    <ds:schemaRef ds:uri="http://schemas.microsoft.com/sharepoint/v4"/>
    <ds:schemaRef ds:uri="0e35b39f-75b6-4f8a-b680-82d2cc922c81"/>
    <ds:schemaRef ds:uri="c1bf64aa-0faf-48db-8577-bc62fefce2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6AA860-43B7-43C6-B116-75A43A2B6AEC}">
  <ds:schemaRefs>
    <ds:schemaRef ds:uri="http://purl.org/dc/elements/1.1/"/>
    <ds:schemaRef ds:uri="http://www.w3.org/XML/1998/namespace"/>
    <ds:schemaRef ds:uri="c1bf64aa-0faf-48db-8577-bc62fefce24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e35b39f-75b6-4f8a-b680-82d2cc922c81"/>
    <ds:schemaRef ds:uri="http://schemas.microsoft.com/sharepoint/v4"/>
    <ds:schemaRef ds:uri="http://schemas.microsoft.com/sharepoint/v3"/>
    <ds:schemaRef ds:uri="051230bc-0a4a-4f8b-af41-f5c8829ebfc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9AF9E4-DEA6-4C62-A6A3-EB3A7A917BA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668343C-B80D-4D10-AC19-D997CC682EB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Breitbild</PresentationFormat>
  <Paragraphs>424</Paragraphs>
  <Slides>35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B- Supplier portal</dc:subject>
  <dc:creator>Vesper, Alexander (HRG-MCDA)</dc:creator>
  <cp:lastModifiedBy>Kirschenhofer, Claudia (GSC-LOT)</cp:lastModifiedBy>
  <cp:revision>240</cp:revision>
  <dcterms:created xsi:type="dcterms:W3CDTF">2018-08-24T11:19:45Z</dcterms:created>
  <dcterms:modified xsi:type="dcterms:W3CDTF">2020-08-21T06:28:22Z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0x0101008CBC92CB0E9D3447BF058CD09E9EA825</vt:lpwstr>
  </property>
  <property fmtid="{D5CDD505-2E9C-101B-9397-08002B2CF9AE}" pid="3" name="_dlc_DocIdItemGuid">
    <vt:lpwstr>04e743ec-013f-4e98-8697-634300c1fc3a</vt:lpwstr>
  </property>
</Properties>
</file>